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0" r:id="rId1"/>
  </p:sldMasterIdLst>
  <p:notesMasterIdLst>
    <p:notesMasterId r:id="rId27"/>
  </p:notesMasterIdLst>
  <p:sldIdLst>
    <p:sldId id="258" r:id="rId2"/>
    <p:sldId id="259" r:id="rId3"/>
    <p:sldId id="261" r:id="rId4"/>
    <p:sldId id="260" r:id="rId5"/>
    <p:sldId id="282" r:id="rId6"/>
    <p:sldId id="262" r:id="rId7"/>
    <p:sldId id="266" r:id="rId8"/>
    <p:sldId id="267" r:id="rId9"/>
    <p:sldId id="263" r:id="rId10"/>
    <p:sldId id="268" r:id="rId11"/>
    <p:sldId id="269" r:id="rId12"/>
    <p:sldId id="270" r:id="rId13"/>
    <p:sldId id="271" r:id="rId14"/>
    <p:sldId id="264" r:id="rId15"/>
    <p:sldId id="272" r:id="rId16"/>
    <p:sldId id="273" r:id="rId17"/>
    <p:sldId id="265" r:id="rId18"/>
    <p:sldId id="274" r:id="rId19"/>
    <p:sldId id="283" r:id="rId20"/>
    <p:sldId id="275" r:id="rId21"/>
    <p:sldId id="276" r:id="rId22"/>
    <p:sldId id="277" r:id="rId23"/>
    <p:sldId id="278" r:id="rId24"/>
    <p:sldId id="284" r:id="rId25"/>
    <p:sldId id="279"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varScale="1">
        <p:scale>
          <a:sx n="85" d="100"/>
          <a:sy n="85" d="100"/>
        </p:scale>
        <p:origin x="5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image" Target="../media/image8.png"/></Relationships>
</file>

<file path=ppt/diagrams/_rels/drawing1.xml.rels><?xml version="1.0" encoding="UTF-8" standalone="yes"?>
<Relationships xmlns="http://schemas.openxmlformats.org/package/2006/relationships"><Relationship Id="rId1"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DC0FCB-2C6B-491A-9AF6-72E56BA777E7}" type="doc">
      <dgm:prSet loTypeId="urn:microsoft.com/office/officeart/2005/8/layout/hProcess3" loCatId="process" qsTypeId="urn:microsoft.com/office/officeart/2005/8/quickstyle/simple1" qsCatId="simple" csTypeId="urn:microsoft.com/office/officeart/2005/8/colors/accent1_2" csCatId="accent1" phldr="1"/>
      <dgm:spPr/>
    </dgm:pt>
    <dgm:pt modelId="{63445BE9-E83E-4D51-B026-05222289946C}">
      <dgm:prSet phldrT="[Texto]" phldr="1"/>
      <dgm:spPr/>
      <dgm:t>
        <a:bodyPr/>
        <a:lstStyle/>
        <a:p>
          <a:endParaRPr lang="es-CL" dirty="0"/>
        </a:p>
      </dgm:t>
    </dgm:pt>
    <dgm:pt modelId="{9D59C35E-FD9B-44EE-9D3D-6D43039A7B49}" type="parTrans" cxnId="{C4E3F071-781D-4CED-949F-081628B2AFE7}">
      <dgm:prSet/>
      <dgm:spPr/>
      <dgm:t>
        <a:bodyPr/>
        <a:lstStyle/>
        <a:p>
          <a:endParaRPr lang="es-CL"/>
        </a:p>
      </dgm:t>
    </dgm:pt>
    <dgm:pt modelId="{46FE7B0C-B309-4CEE-9C39-364FA1C491E9}" type="sibTrans" cxnId="{C4E3F071-781D-4CED-949F-081628B2AFE7}">
      <dgm:prSet/>
      <dgm:spPr/>
      <dgm:t>
        <a:bodyPr/>
        <a:lstStyle/>
        <a:p>
          <a:endParaRPr lang="es-CL"/>
        </a:p>
      </dgm:t>
    </dgm:pt>
    <dgm:pt modelId="{ACF7D8AA-853C-44FA-8650-DFBDA3E0B1CC}" type="pres">
      <dgm:prSet presAssocID="{8EDC0FCB-2C6B-491A-9AF6-72E56BA777E7}" presName="Name0" presStyleCnt="0">
        <dgm:presLayoutVars>
          <dgm:dir/>
          <dgm:animLvl val="lvl"/>
          <dgm:resizeHandles val="exact"/>
        </dgm:presLayoutVars>
      </dgm:prSet>
      <dgm:spPr/>
    </dgm:pt>
    <dgm:pt modelId="{A89983F6-F17B-425C-BD5A-AB743ECC2E89}" type="pres">
      <dgm:prSet presAssocID="{8EDC0FCB-2C6B-491A-9AF6-72E56BA777E7}" presName="dummy" presStyleCnt="0"/>
      <dgm:spPr/>
    </dgm:pt>
    <dgm:pt modelId="{BBE771E0-B8D5-4C3B-9380-EAD5110B60B5}" type="pres">
      <dgm:prSet presAssocID="{8EDC0FCB-2C6B-491A-9AF6-72E56BA777E7}" presName="linH" presStyleCnt="0"/>
      <dgm:spPr/>
    </dgm:pt>
    <dgm:pt modelId="{65EF3B8C-5BC5-41A8-BF39-363943235B19}" type="pres">
      <dgm:prSet presAssocID="{8EDC0FCB-2C6B-491A-9AF6-72E56BA777E7}" presName="padding1" presStyleCnt="0"/>
      <dgm:spPr/>
    </dgm:pt>
    <dgm:pt modelId="{EB65D2B7-EE8A-46DE-ADCF-9E7DD06FA87A}" type="pres">
      <dgm:prSet presAssocID="{63445BE9-E83E-4D51-B026-05222289946C}" presName="linV" presStyleCnt="0"/>
      <dgm:spPr/>
    </dgm:pt>
    <dgm:pt modelId="{242E9F84-3BA8-4AC2-9E7A-DDF0827B5D72}" type="pres">
      <dgm:prSet presAssocID="{63445BE9-E83E-4D51-B026-05222289946C}" presName="spVertical1" presStyleCnt="0"/>
      <dgm:spPr/>
    </dgm:pt>
    <dgm:pt modelId="{F6D5AE8D-15C3-4CA5-A946-72189DCF0A2A}" type="pres">
      <dgm:prSet presAssocID="{63445BE9-E83E-4D51-B026-05222289946C}" presName="parTx" presStyleLbl="revTx" presStyleIdx="0" presStyleCnt="1">
        <dgm:presLayoutVars>
          <dgm:chMax val="0"/>
          <dgm:chPref val="0"/>
          <dgm:bulletEnabled val="1"/>
        </dgm:presLayoutVars>
      </dgm:prSet>
      <dgm:spPr/>
      <dgm:t>
        <a:bodyPr/>
        <a:lstStyle/>
        <a:p>
          <a:endParaRPr lang="es-CL"/>
        </a:p>
      </dgm:t>
    </dgm:pt>
    <dgm:pt modelId="{E4CCB487-AD65-4E88-B8E6-883A10E7D05B}" type="pres">
      <dgm:prSet presAssocID="{63445BE9-E83E-4D51-B026-05222289946C}" presName="spVertical2" presStyleCnt="0"/>
      <dgm:spPr/>
    </dgm:pt>
    <dgm:pt modelId="{D0CEB82D-C301-4C0C-9875-2A2A1E6AFC82}" type="pres">
      <dgm:prSet presAssocID="{63445BE9-E83E-4D51-B026-05222289946C}" presName="spVertical3" presStyleCnt="0"/>
      <dgm:spPr/>
    </dgm:pt>
    <dgm:pt modelId="{1743FA1E-6817-432F-96C8-0E8DF4800633}" type="pres">
      <dgm:prSet presAssocID="{8EDC0FCB-2C6B-491A-9AF6-72E56BA777E7}" presName="padding2" presStyleCnt="0"/>
      <dgm:spPr/>
    </dgm:pt>
    <dgm:pt modelId="{C2EB9E0B-B8B9-4033-8C59-E3CBEB6136E9}" type="pres">
      <dgm:prSet presAssocID="{8EDC0FCB-2C6B-491A-9AF6-72E56BA777E7}" presName="negArrow" presStyleCnt="0"/>
      <dgm:spPr/>
    </dgm:pt>
    <dgm:pt modelId="{0439269E-40CA-4904-8745-42B1D2764387}" type="pres">
      <dgm:prSet presAssocID="{8EDC0FCB-2C6B-491A-9AF6-72E56BA777E7}" presName="backgroundArrow" presStyleLbl="node1" presStyleIdx="0" presStyleCnt="1" custLinFactNeighborX="5441" custLinFactNeighborY="-103"/>
      <dgm:spPr>
        <a:blipFill rotWithShape="0">
          <a:blip xmlns:r="http://schemas.openxmlformats.org/officeDocument/2006/relationships" r:embed="rId1"/>
          <a:stretch>
            <a:fillRect/>
          </a:stretch>
        </a:blipFill>
      </dgm:spPr>
      <dgm:t>
        <a:bodyPr/>
        <a:lstStyle/>
        <a:p>
          <a:endParaRPr lang="es-CL"/>
        </a:p>
      </dgm:t>
    </dgm:pt>
  </dgm:ptLst>
  <dgm:cxnLst>
    <dgm:cxn modelId="{D172DE97-E5F7-4934-8BDF-3F79E15065D5}" type="presOf" srcId="{63445BE9-E83E-4D51-B026-05222289946C}" destId="{F6D5AE8D-15C3-4CA5-A946-72189DCF0A2A}" srcOrd="0" destOrd="0" presId="urn:microsoft.com/office/officeart/2005/8/layout/hProcess3"/>
    <dgm:cxn modelId="{C4E3F071-781D-4CED-949F-081628B2AFE7}" srcId="{8EDC0FCB-2C6B-491A-9AF6-72E56BA777E7}" destId="{63445BE9-E83E-4D51-B026-05222289946C}" srcOrd="0" destOrd="0" parTransId="{9D59C35E-FD9B-44EE-9D3D-6D43039A7B49}" sibTransId="{46FE7B0C-B309-4CEE-9C39-364FA1C491E9}"/>
    <dgm:cxn modelId="{CF55F3E0-1F24-4EC5-B4B8-52A5DE0C5F64}" type="presOf" srcId="{8EDC0FCB-2C6B-491A-9AF6-72E56BA777E7}" destId="{ACF7D8AA-853C-44FA-8650-DFBDA3E0B1CC}" srcOrd="0" destOrd="0" presId="urn:microsoft.com/office/officeart/2005/8/layout/hProcess3"/>
    <dgm:cxn modelId="{A6DAEFF9-06CD-4CE3-8A12-E5647FAA3491}" type="presParOf" srcId="{ACF7D8AA-853C-44FA-8650-DFBDA3E0B1CC}" destId="{A89983F6-F17B-425C-BD5A-AB743ECC2E89}" srcOrd="0" destOrd="0" presId="urn:microsoft.com/office/officeart/2005/8/layout/hProcess3"/>
    <dgm:cxn modelId="{B9EF479B-2F1F-42EC-AA21-20D73733261F}" type="presParOf" srcId="{ACF7D8AA-853C-44FA-8650-DFBDA3E0B1CC}" destId="{BBE771E0-B8D5-4C3B-9380-EAD5110B60B5}" srcOrd="1" destOrd="0" presId="urn:microsoft.com/office/officeart/2005/8/layout/hProcess3"/>
    <dgm:cxn modelId="{CA93F16F-29A5-4CAD-BD2E-94C008BFF588}" type="presParOf" srcId="{BBE771E0-B8D5-4C3B-9380-EAD5110B60B5}" destId="{65EF3B8C-5BC5-41A8-BF39-363943235B19}" srcOrd="0" destOrd="0" presId="urn:microsoft.com/office/officeart/2005/8/layout/hProcess3"/>
    <dgm:cxn modelId="{AF1244C1-6F9E-49DD-B829-F3A0A50E4FF5}" type="presParOf" srcId="{BBE771E0-B8D5-4C3B-9380-EAD5110B60B5}" destId="{EB65D2B7-EE8A-46DE-ADCF-9E7DD06FA87A}" srcOrd="1" destOrd="0" presId="urn:microsoft.com/office/officeart/2005/8/layout/hProcess3"/>
    <dgm:cxn modelId="{522C990C-ED15-4761-A5EE-673ED1B1E1B8}" type="presParOf" srcId="{EB65D2B7-EE8A-46DE-ADCF-9E7DD06FA87A}" destId="{242E9F84-3BA8-4AC2-9E7A-DDF0827B5D72}" srcOrd="0" destOrd="0" presId="urn:microsoft.com/office/officeart/2005/8/layout/hProcess3"/>
    <dgm:cxn modelId="{A135D58A-3E29-4A7C-A2A5-8EB5E46A3C8F}" type="presParOf" srcId="{EB65D2B7-EE8A-46DE-ADCF-9E7DD06FA87A}" destId="{F6D5AE8D-15C3-4CA5-A946-72189DCF0A2A}" srcOrd="1" destOrd="0" presId="urn:microsoft.com/office/officeart/2005/8/layout/hProcess3"/>
    <dgm:cxn modelId="{AC283752-56AC-4B39-A061-83AEDBEC01A6}" type="presParOf" srcId="{EB65D2B7-EE8A-46DE-ADCF-9E7DD06FA87A}" destId="{E4CCB487-AD65-4E88-B8E6-883A10E7D05B}" srcOrd="2" destOrd="0" presId="urn:microsoft.com/office/officeart/2005/8/layout/hProcess3"/>
    <dgm:cxn modelId="{39664808-4A20-4636-8D14-1EEB609A2DD9}" type="presParOf" srcId="{EB65D2B7-EE8A-46DE-ADCF-9E7DD06FA87A}" destId="{D0CEB82D-C301-4C0C-9875-2A2A1E6AFC82}" srcOrd="3" destOrd="0" presId="urn:microsoft.com/office/officeart/2005/8/layout/hProcess3"/>
    <dgm:cxn modelId="{05B78ACD-7BFF-4DB0-AFE0-4A2BD756994E}" type="presParOf" srcId="{BBE771E0-B8D5-4C3B-9380-EAD5110B60B5}" destId="{1743FA1E-6817-432F-96C8-0E8DF4800633}" srcOrd="2" destOrd="0" presId="urn:microsoft.com/office/officeart/2005/8/layout/hProcess3"/>
    <dgm:cxn modelId="{08F94248-16C9-451A-9B7D-A7863A96D3AB}" type="presParOf" srcId="{BBE771E0-B8D5-4C3B-9380-EAD5110B60B5}" destId="{C2EB9E0B-B8B9-4033-8C59-E3CBEB6136E9}" srcOrd="3" destOrd="0" presId="urn:microsoft.com/office/officeart/2005/8/layout/hProcess3"/>
    <dgm:cxn modelId="{6294C85D-D6E7-4430-A480-A2FC6461D011}" type="presParOf" srcId="{BBE771E0-B8D5-4C3B-9380-EAD5110B60B5}" destId="{0439269E-40CA-4904-8745-42B1D2764387}" srcOrd="4" destOrd="0" presId="urn:microsoft.com/office/officeart/2005/8/layout/h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39269E-40CA-4904-8745-42B1D2764387}">
      <dsp:nvSpPr>
        <dsp:cNvPr id="0" name=""/>
        <dsp:cNvSpPr/>
      </dsp:nvSpPr>
      <dsp:spPr>
        <a:xfrm>
          <a:off x="597" y="0"/>
          <a:ext cx="122065" cy="89210"/>
        </a:xfrm>
        <a:prstGeom prst="rightArrow">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D5AE8D-15C3-4CA5-A946-72189DCF0A2A}">
      <dsp:nvSpPr>
        <dsp:cNvPr id="0" name=""/>
        <dsp:cNvSpPr/>
      </dsp:nvSpPr>
      <dsp:spPr>
        <a:xfrm>
          <a:off x="10145" y="29707"/>
          <a:ext cx="100012" cy="297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50800" rIns="0" bIns="50800" numCol="1" spcCol="1270" anchor="ctr" anchorCtr="0">
          <a:noAutofit/>
        </a:bodyPr>
        <a:lstStyle/>
        <a:p>
          <a:pPr lvl="0" algn="ctr" defTabSz="222250">
            <a:lnSpc>
              <a:spcPct val="90000"/>
            </a:lnSpc>
            <a:spcBef>
              <a:spcPct val="0"/>
            </a:spcBef>
            <a:spcAft>
              <a:spcPct val="35000"/>
            </a:spcAft>
          </a:pPr>
          <a:endParaRPr lang="es-CL" sz="500" kern="1200" dirty="0"/>
        </a:p>
      </dsp:txBody>
      <dsp:txXfrm>
        <a:off x="10145" y="29707"/>
        <a:ext cx="100012" cy="2970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129202-53D8-4C9B-92E6-946B209AE3BD}" type="datetimeFigureOut">
              <a:rPr lang="es-CL" smtClean="0"/>
              <a:t>28-02-2021</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C95812-C6ED-41EB-BAFA-EA3ABDA9833D}" type="slidenum">
              <a:rPr lang="es-CL" smtClean="0"/>
              <a:t>‹Nº›</a:t>
            </a:fld>
            <a:endParaRPr lang="es-CL"/>
          </a:p>
        </p:txBody>
      </p:sp>
    </p:spTree>
    <p:extLst>
      <p:ext uri="{BB962C8B-B14F-4D97-AF65-F5344CB8AC3E}">
        <p14:creationId xmlns:p14="http://schemas.microsoft.com/office/powerpoint/2010/main" val="535290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a:p>
        </p:txBody>
      </p:sp>
      <p:sp>
        <p:nvSpPr>
          <p:cNvPr id="4" name="Marcador de número de diapositiva 3"/>
          <p:cNvSpPr>
            <a:spLocks noGrp="1"/>
          </p:cNvSpPr>
          <p:nvPr>
            <p:ph type="sldNum" sz="quarter" idx="10"/>
          </p:nvPr>
        </p:nvSpPr>
        <p:spPr/>
        <p:txBody>
          <a:bodyPr/>
          <a:lstStyle/>
          <a:p>
            <a:fld id="{BCC95812-C6ED-41EB-BAFA-EA3ABDA9833D}" type="slidenum">
              <a:rPr lang="es-CL" smtClean="0"/>
              <a:t>14</a:t>
            </a:fld>
            <a:endParaRPr lang="es-CL"/>
          </a:p>
        </p:txBody>
      </p:sp>
    </p:spTree>
    <p:extLst>
      <p:ext uri="{BB962C8B-B14F-4D97-AF65-F5344CB8AC3E}">
        <p14:creationId xmlns:p14="http://schemas.microsoft.com/office/powerpoint/2010/main" val="483237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L"/>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CL"/>
          </a:p>
        </p:txBody>
      </p:sp>
      <p:sp>
        <p:nvSpPr>
          <p:cNvPr id="4" name="Marcador de fecha 3"/>
          <p:cNvSpPr>
            <a:spLocks noGrp="1"/>
          </p:cNvSpPr>
          <p:nvPr>
            <p:ph type="dt" sz="half" idx="10"/>
          </p:nvPr>
        </p:nvSpPr>
        <p:spPr/>
        <p:txBody>
          <a:bodyPr/>
          <a:lstStyle/>
          <a:p>
            <a:fld id="{B61BEF0D-F0BB-DE4B-95CE-6DB70DBA9567}" type="datetimeFigureOut">
              <a:rPr lang="en-US" smtClean="0"/>
              <a:pPr/>
              <a:t>2/28/2021</a:t>
            </a:fld>
            <a:endParaRPr lang="en-US" dirty="0"/>
          </a:p>
        </p:txBody>
      </p:sp>
      <p:sp>
        <p:nvSpPr>
          <p:cNvPr id="5" name="Marcador de pie de página 4"/>
          <p:cNvSpPr>
            <a:spLocks noGrp="1"/>
          </p:cNvSpPr>
          <p:nvPr>
            <p:ph type="ftr" sz="quarter" idx="11"/>
          </p:nvPr>
        </p:nvSpPr>
        <p:spPr/>
        <p:txBody>
          <a:bodyPr/>
          <a:lstStyle/>
          <a:p>
            <a:endParaRPr lang="en-US" dirty="0"/>
          </a:p>
        </p:txBody>
      </p:sp>
      <p:sp>
        <p:nvSpPr>
          <p:cNvPr id="6" name="Marcador de número de diapositiva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5207230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10"/>
          </p:nvPr>
        </p:nvSpPr>
        <p:spPr/>
        <p:txBody>
          <a:bodyPr/>
          <a:lstStyle/>
          <a:p>
            <a:fld id="{B61BEF0D-F0BB-DE4B-95CE-6DB70DBA9567}" type="datetimeFigureOut">
              <a:rPr lang="en-US" smtClean="0"/>
              <a:pPr/>
              <a:t>2/28/2021</a:t>
            </a:fld>
            <a:endParaRPr lang="en-US" dirty="0"/>
          </a:p>
        </p:txBody>
      </p:sp>
      <p:sp>
        <p:nvSpPr>
          <p:cNvPr id="5" name="Marcador de pie de página 4"/>
          <p:cNvSpPr>
            <a:spLocks noGrp="1"/>
          </p:cNvSpPr>
          <p:nvPr>
            <p:ph type="ftr" sz="quarter" idx="11"/>
          </p:nvPr>
        </p:nvSpPr>
        <p:spPr/>
        <p:txBody>
          <a:bodyPr/>
          <a:lstStyle/>
          <a:p>
            <a:endParaRPr lang="en-US" dirty="0"/>
          </a:p>
        </p:txBody>
      </p:sp>
      <p:sp>
        <p:nvSpPr>
          <p:cNvPr id="6" name="Marcador de número de diapositiva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0159675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B61BEF0D-F0BB-DE4B-95CE-6DB70DBA9567}" type="datetimeFigureOut">
              <a:rPr lang="en-US" smtClean="0"/>
              <a:pPr/>
              <a:t>2/28/2021</a:t>
            </a:fld>
            <a:endParaRPr lang="en-US" dirty="0"/>
          </a:p>
        </p:txBody>
      </p:sp>
      <p:sp>
        <p:nvSpPr>
          <p:cNvPr id="5" name="Marcador de pie de página 4"/>
          <p:cNvSpPr>
            <a:spLocks noGrp="1"/>
          </p:cNvSpPr>
          <p:nvPr>
            <p:ph type="ftr" sz="quarter" idx="11"/>
          </p:nvPr>
        </p:nvSpPr>
        <p:spPr/>
        <p:txBody>
          <a:bodyPr/>
          <a:lstStyle/>
          <a:p>
            <a:endParaRPr lang="en-US" dirty="0"/>
          </a:p>
        </p:txBody>
      </p:sp>
      <p:sp>
        <p:nvSpPr>
          <p:cNvPr id="6" name="Marcador de número de diapositiva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8761982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Marcador de fecha 4"/>
          <p:cNvSpPr>
            <a:spLocks noGrp="1"/>
          </p:cNvSpPr>
          <p:nvPr>
            <p:ph type="dt" sz="half" idx="10"/>
          </p:nvPr>
        </p:nvSpPr>
        <p:spPr/>
        <p:txBody>
          <a:bodyPr/>
          <a:lstStyle/>
          <a:p>
            <a:fld id="{B61BEF0D-F0BB-DE4B-95CE-6DB70DBA9567}" type="datetimeFigureOut">
              <a:rPr lang="en-US" smtClean="0"/>
              <a:pPr/>
              <a:t>2/28/2021</a:t>
            </a:fld>
            <a:endParaRPr lang="en-US" dirty="0"/>
          </a:p>
        </p:txBody>
      </p:sp>
      <p:sp>
        <p:nvSpPr>
          <p:cNvPr id="6" name="Marcador de pie de página 5"/>
          <p:cNvSpPr>
            <a:spLocks noGrp="1"/>
          </p:cNvSpPr>
          <p:nvPr>
            <p:ph type="ftr" sz="quarter" idx="11"/>
          </p:nvPr>
        </p:nvSpPr>
        <p:spPr/>
        <p:txBody>
          <a:bodyPr/>
          <a:lstStyle/>
          <a:p>
            <a:endParaRPr lang="en-US" dirty="0"/>
          </a:p>
        </p:txBody>
      </p:sp>
      <p:sp>
        <p:nvSpPr>
          <p:cNvPr id="7" name="Marcador de número de diapositiva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2878612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7" name="Marcador de fecha 6"/>
          <p:cNvSpPr>
            <a:spLocks noGrp="1"/>
          </p:cNvSpPr>
          <p:nvPr>
            <p:ph type="dt" sz="half" idx="10"/>
          </p:nvPr>
        </p:nvSpPr>
        <p:spPr/>
        <p:txBody>
          <a:bodyPr/>
          <a:lstStyle/>
          <a:p>
            <a:fld id="{B61BEF0D-F0BB-DE4B-95CE-6DB70DBA9567}" type="datetimeFigureOut">
              <a:rPr lang="en-US" smtClean="0"/>
              <a:pPr/>
              <a:t>2/28/2021</a:t>
            </a:fld>
            <a:endParaRPr lang="en-US" dirty="0"/>
          </a:p>
        </p:txBody>
      </p:sp>
      <p:sp>
        <p:nvSpPr>
          <p:cNvPr id="8" name="Marcador de pie de página 7"/>
          <p:cNvSpPr>
            <a:spLocks noGrp="1"/>
          </p:cNvSpPr>
          <p:nvPr>
            <p:ph type="ftr" sz="quarter" idx="11"/>
          </p:nvPr>
        </p:nvSpPr>
        <p:spPr/>
        <p:txBody>
          <a:bodyPr/>
          <a:lstStyle/>
          <a:p>
            <a:endParaRPr lang="en-US" dirty="0"/>
          </a:p>
        </p:txBody>
      </p:sp>
      <p:sp>
        <p:nvSpPr>
          <p:cNvPr id="9" name="Marcador de número de diapositiva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2288147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fecha 2"/>
          <p:cNvSpPr>
            <a:spLocks noGrp="1"/>
          </p:cNvSpPr>
          <p:nvPr>
            <p:ph type="dt" sz="half" idx="10"/>
          </p:nvPr>
        </p:nvSpPr>
        <p:spPr/>
        <p:txBody>
          <a:bodyPr/>
          <a:lstStyle/>
          <a:p>
            <a:fld id="{B61BEF0D-F0BB-DE4B-95CE-6DB70DBA9567}" type="datetimeFigureOut">
              <a:rPr lang="en-US" smtClean="0"/>
              <a:pPr/>
              <a:t>2/28/2021</a:t>
            </a:fld>
            <a:endParaRPr lang="en-US" dirty="0"/>
          </a:p>
        </p:txBody>
      </p:sp>
      <p:sp>
        <p:nvSpPr>
          <p:cNvPr id="4" name="Marcador de pie de página 3"/>
          <p:cNvSpPr>
            <a:spLocks noGrp="1"/>
          </p:cNvSpPr>
          <p:nvPr>
            <p:ph type="ftr" sz="quarter" idx="11"/>
          </p:nvPr>
        </p:nvSpPr>
        <p:spPr/>
        <p:txBody>
          <a:bodyPr/>
          <a:lstStyle/>
          <a:p>
            <a:endParaRPr lang="en-US" dirty="0"/>
          </a:p>
        </p:txBody>
      </p:sp>
      <p:sp>
        <p:nvSpPr>
          <p:cNvPr id="5" name="Marcador de número de diapositiva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3401260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61BEF0D-F0BB-DE4B-95CE-6DB70DBA9567}" type="datetimeFigureOut">
              <a:rPr lang="en-US" smtClean="0"/>
              <a:pPr/>
              <a:t>2/28/2021</a:t>
            </a:fld>
            <a:endParaRPr lang="en-US" dirty="0"/>
          </a:p>
        </p:txBody>
      </p:sp>
      <p:sp>
        <p:nvSpPr>
          <p:cNvPr id="3" name="Marcador de pie de página 2"/>
          <p:cNvSpPr>
            <a:spLocks noGrp="1"/>
          </p:cNvSpPr>
          <p:nvPr>
            <p:ph type="ftr" sz="quarter" idx="11"/>
          </p:nvPr>
        </p:nvSpPr>
        <p:spPr/>
        <p:txBody>
          <a:bodyPr/>
          <a:lstStyle/>
          <a:p>
            <a:endParaRPr lang="en-US" dirty="0"/>
          </a:p>
        </p:txBody>
      </p:sp>
      <p:sp>
        <p:nvSpPr>
          <p:cNvPr id="4" name="Marcador de número de diapositiva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055595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L"/>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B61BEF0D-F0BB-DE4B-95CE-6DB70DBA9567}" type="datetimeFigureOut">
              <a:rPr lang="en-US" smtClean="0"/>
              <a:pPr/>
              <a:t>2/28/2021</a:t>
            </a:fld>
            <a:endParaRPr lang="en-US" dirty="0"/>
          </a:p>
        </p:txBody>
      </p:sp>
      <p:sp>
        <p:nvSpPr>
          <p:cNvPr id="6" name="Marcador de pie de página 5"/>
          <p:cNvSpPr>
            <a:spLocks noGrp="1"/>
          </p:cNvSpPr>
          <p:nvPr>
            <p:ph type="ftr" sz="quarter" idx="11"/>
          </p:nvPr>
        </p:nvSpPr>
        <p:spPr/>
        <p:txBody>
          <a:bodyPr/>
          <a:lstStyle/>
          <a:p>
            <a:endParaRPr lang="en-US" dirty="0"/>
          </a:p>
        </p:txBody>
      </p:sp>
      <p:sp>
        <p:nvSpPr>
          <p:cNvPr id="7" name="Marcador de número de diapositiva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108218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L"/>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B61BEF0D-F0BB-DE4B-95CE-6DB70DBA9567}" type="datetimeFigureOut">
              <a:rPr lang="en-US" smtClean="0"/>
              <a:pPr/>
              <a:t>2/28/2021</a:t>
            </a:fld>
            <a:endParaRPr lang="en-US" dirty="0"/>
          </a:p>
        </p:txBody>
      </p:sp>
      <p:sp>
        <p:nvSpPr>
          <p:cNvPr id="6" name="Marcador de pie de página 5"/>
          <p:cNvSpPr>
            <a:spLocks noGrp="1"/>
          </p:cNvSpPr>
          <p:nvPr>
            <p:ph type="ftr" sz="quarter" idx="11"/>
          </p:nvPr>
        </p:nvSpPr>
        <p:spPr/>
        <p:txBody>
          <a:bodyPr/>
          <a:lstStyle/>
          <a:p>
            <a:endParaRPr lang="en-US" dirty="0"/>
          </a:p>
        </p:txBody>
      </p:sp>
      <p:sp>
        <p:nvSpPr>
          <p:cNvPr id="7" name="Marcador de número de diapositiva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221197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10"/>
          </p:nvPr>
        </p:nvSpPr>
        <p:spPr/>
        <p:txBody>
          <a:bodyPr/>
          <a:lstStyle/>
          <a:p>
            <a:fld id="{B61BEF0D-F0BB-DE4B-95CE-6DB70DBA9567}" type="datetimeFigureOut">
              <a:rPr lang="en-US" smtClean="0"/>
              <a:pPr/>
              <a:t>2/28/2021</a:t>
            </a:fld>
            <a:endParaRPr lang="en-US" dirty="0"/>
          </a:p>
        </p:txBody>
      </p:sp>
      <p:sp>
        <p:nvSpPr>
          <p:cNvPr id="5" name="Marcador de pie de página 4"/>
          <p:cNvSpPr>
            <a:spLocks noGrp="1"/>
          </p:cNvSpPr>
          <p:nvPr>
            <p:ph type="ftr" sz="quarter" idx="11"/>
          </p:nvPr>
        </p:nvSpPr>
        <p:spPr/>
        <p:txBody>
          <a:bodyPr/>
          <a:lstStyle/>
          <a:p>
            <a:endParaRPr lang="en-US" dirty="0"/>
          </a:p>
        </p:txBody>
      </p:sp>
      <p:sp>
        <p:nvSpPr>
          <p:cNvPr id="6" name="Marcador de número de diapositiva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1781325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L"/>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10"/>
          </p:nvPr>
        </p:nvSpPr>
        <p:spPr/>
        <p:txBody>
          <a:bodyPr/>
          <a:lstStyle/>
          <a:p>
            <a:fld id="{B61BEF0D-F0BB-DE4B-95CE-6DB70DBA9567}" type="datetimeFigureOut">
              <a:rPr lang="en-US" smtClean="0"/>
              <a:pPr/>
              <a:t>2/28/2021</a:t>
            </a:fld>
            <a:endParaRPr lang="en-US" dirty="0"/>
          </a:p>
        </p:txBody>
      </p:sp>
      <p:sp>
        <p:nvSpPr>
          <p:cNvPr id="5" name="Marcador de pie de página 4"/>
          <p:cNvSpPr>
            <a:spLocks noGrp="1"/>
          </p:cNvSpPr>
          <p:nvPr>
            <p:ph type="ftr" sz="quarter" idx="11"/>
          </p:nvPr>
        </p:nvSpPr>
        <p:spPr/>
        <p:txBody>
          <a:bodyPr/>
          <a:lstStyle/>
          <a:p>
            <a:endParaRPr lang="en-US" dirty="0"/>
          </a:p>
        </p:txBody>
      </p:sp>
      <p:sp>
        <p:nvSpPr>
          <p:cNvPr id="6" name="Marcador de número de diapositiva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535264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2/28/2021</a:t>
            </a:fld>
            <a:endParaRPr lang="en-US"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445528371"/>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hyperlink" Target="mailto:educadoralaudelina@vtr.net"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diagramQuickStyle" Target="../diagrams/quickStyle1.xml"/><Relationship Id="rId12" Type="http://schemas.openxmlformats.org/officeDocument/2006/relationships/image" Target="../media/image10.jp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diagramLayout" Target="../diagrams/layout1.xml"/><Relationship Id="rId11" Type="http://schemas.openxmlformats.org/officeDocument/2006/relationships/image" Target="../media/image9.png"/><Relationship Id="rId5" Type="http://schemas.openxmlformats.org/officeDocument/2006/relationships/diagramData" Target="../diagrams/data1.xml"/><Relationship Id="rId10" Type="http://schemas.openxmlformats.org/officeDocument/2006/relationships/image" Target="../media/image8.png"/><Relationship Id="rId4" Type="http://schemas.openxmlformats.org/officeDocument/2006/relationships/image" Target="../media/image7.png"/><Relationship Id="rId9" Type="http://schemas.microsoft.com/office/2007/relationships/diagramDrawing" Target="../diagrams/drawing1.xml"/><Relationship Id="rId1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hyperlink" Target="mailto:educadoralaudelina@vtr.ne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5.png"/><Relationship Id="rId7"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15.png"/><Relationship Id="rId5" Type="http://schemas.openxmlformats.org/officeDocument/2006/relationships/image" Target="../media/image6.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20.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26.png"/><Relationship Id="rId2" Type="http://schemas.openxmlformats.org/officeDocument/2006/relationships/slideLayout" Target="../slideLayouts/slideLayout7.xml"/><Relationship Id="rId1" Type="http://schemas.openxmlformats.org/officeDocument/2006/relationships/tags" Target="../tags/tag1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tags" Target="../tags/tag16.xml"/><Relationship Id="rId4" Type="http://schemas.openxmlformats.org/officeDocument/2006/relationships/image" Target="../media/image28.jp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slideLayout" Target="../slideLayouts/slideLayout7.xml"/><Relationship Id="rId1" Type="http://schemas.openxmlformats.org/officeDocument/2006/relationships/tags" Target="../tags/tag17.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19.xml"/><Relationship Id="rId6" Type="http://schemas.openxmlformats.org/officeDocument/2006/relationships/image" Target="../media/image36.png"/><Relationship Id="rId5" Type="http://schemas.openxmlformats.org/officeDocument/2006/relationships/image" Target="../media/image23.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7.xml"/><Relationship Id="rId1" Type="http://schemas.openxmlformats.org/officeDocument/2006/relationships/tags" Target="../tags/tag21.xml"/><Relationship Id="rId5" Type="http://schemas.openxmlformats.org/officeDocument/2006/relationships/image" Target="../media/image39.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7.xml"/><Relationship Id="rId1" Type="http://schemas.openxmlformats.org/officeDocument/2006/relationships/tags" Target="../tags/tag22.xml"/><Relationship Id="rId5" Type="http://schemas.openxmlformats.org/officeDocument/2006/relationships/image" Target="../media/image39.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7.xml"/><Relationship Id="rId1" Type="http://schemas.openxmlformats.org/officeDocument/2006/relationships/tags" Target="../tags/tag23.xml"/><Relationship Id="rId5" Type="http://schemas.openxmlformats.org/officeDocument/2006/relationships/image" Target="../media/image39.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tags" Target="../tags/tag24.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7.xml"/><Relationship Id="rId1" Type="http://schemas.openxmlformats.org/officeDocument/2006/relationships/tags" Target="../tags/tag25.xml"/><Relationship Id="rId6" Type="http://schemas.openxmlformats.org/officeDocument/2006/relationships/image" Target="../media/image4.png"/><Relationship Id="rId5" Type="http://schemas.openxmlformats.org/officeDocument/2006/relationships/image" Target="../media/image42.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l="2659" t="5173" r="3401" b="2131"/>
          <a:stretch/>
        </p:blipFill>
        <p:spPr>
          <a:xfrm>
            <a:off x="92364" y="1529645"/>
            <a:ext cx="12191999" cy="5328355"/>
          </a:xfrm>
          <a:prstGeom prst="rect">
            <a:avLst/>
          </a:prstGeom>
        </p:spPr>
        <p:style>
          <a:lnRef idx="2">
            <a:schemeClr val="accent3"/>
          </a:lnRef>
          <a:fillRef idx="1">
            <a:schemeClr val="lt1"/>
          </a:fillRef>
          <a:effectRef idx="0">
            <a:schemeClr val="accent3"/>
          </a:effectRef>
          <a:fontRef idx="minor">
            <a:schemeClr val="dk1"/>
          </a:fontRef>
        </p:style>
      </p:pic>
      <p:sp>
        <p:nvSpPr>
          <p:cNvPr id="3" name="Rectángulo 2"/>
          <p:cNvSpPr/>
          <p:nvPr/>
        </p:nvSpPr>
        <p:spPr>
          <a:xfrm>
            <a:off x="5046133" y="2967335"/>
            <a:ext cx="1142231" cy="923330"/>
          </a:xfrm>
          <a:prstGeom prst="rect">
            <a:avLst/>
          </a:prstGeom>
          <a:noFill/>
        </p:spPr>
        <p:txBody>
          <a:bodyPr wrap="square" lIns="91440" tIns="45720" rIns="91440" bIns="45720">
            <a:spAutoFit/>
          </a:bodyPr>
          <a:lstStyle/>
          <a:p>
            <a:pPr algn="ct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Rectángulo 3"/>
          <p:cNvSpPr/>
          <p:nvPr/>
        </p:nvSpPr>
        <p:spPr>
          <a:xfrm>
            <a:off x="6003634" y="2967335"/>
            <a:ext cx="184730" cy="923330"/>
          </a:xfrm>
          <a:prstGeom prst="rect">
            <a:avLst/>
          </a:prstGeom>
          <a:noFill/>
        </p:spPr>
        <p:txBody>
          <a:bodyPr wrap="none" lIns="91440" tIns="45720" rIns="91440" bIns="45720">
            <a:spAutoFit/>
          </a:bodyPr>
          <a:lstStyle/>
          <a:p>
            <a:pPr algn="ctr"/>
            <a:endParaRPr lang="es-E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5" name="Rectángulo 4"/>
          <p:cNvSpPr/>
          <p:nvPr/>
        </p:nvSpPr>
        <p:spPr>
          <a:xfrm>
            <a:off x="1501422" y="0"/>
            <a:ext cx="9144000" cy="1754326"/>
          </a:xfrm>
          <a:prstGeom prst="rect">
            <a:avLst/>
          </a:prstGeom>
          <a:noFill/>
        </p:spPr>
        <p:txBody>
          <a:bodyPr wrap="square" lIns="91440" tIns="45720" rIns="91440" bIns="45720">
            <a:spAutoFit/>
          </a:bodyPr>
          <a:lstStyle/>
          <a:p>
            <a:pPr algn="ctr"/>
            <a:r>
              <a:rPr lang="es-ES" sz="5400" b="1" dirty="0" smtClean="0">
                <a:ln w="9525">
                  <a:solidFill>
                    <a:schemeClr val="bg1"/>
                  </a:solidFill>
                  <a:prstDash val="solid"/>
                </a:ln>
                <a:effectLst>
                  <a:outerShdw blurRad="12700" dist="38100" dir="2700000" algn="tl" rotWithShape="0">
                    <a:schemeClr val="bg1">
                      <a:lumMod val="50000"/>
                    </a:schemeClr>
                  </a:outerShdw>
                </a:effectLst>
              </a:rPr>
              <a:t>“ESCUELA DE LENGUAJE</a:t>
            </a:r>
          </a:p>
          <a:p>
            <a:pPr algn="ctr"/>
            <a:r>
              <a:rPr lang="es-ES" sz="5400" b="1" dirty="0" smtClean="0">
                <a:ln w="9525">
                  <a:solidFill>
                    <a:schemeClr val="bg1"/>
                  </a:solidFill>
                  <a:prstDash val="solid"/>
                </a:ln>
                <a:effectLst>
                  <a:outerShdw blurRad="12700" dist="38100" dir="2700000" algn="tl" rotWithShape="0">
                    <a:schemeClr val="bg1">
                      <a:lumMod val="50000"/>
                    </a:schemeClr>
                  </a:outerShdw>
                </a:effectLst>
              </a:rPr>
              <a:t>LAUDELINA ARANEDA”</a:t>
            </a:r>
            <a:endParaRPr lang="es-E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8" name="Imagen 7"/>
          <p:cNvPicPr>
            <a:picLocks noChangeAspect="1"/>
          </p:cNvPicPr>
          <p:nvPr/>
        </p:nvPicPr>
        <p:blipFill>
          <a:blip r:embed="rId4"/>
          <a:stretch>
            <a:fillRect/>
          </a:stretch>
        </p:blipFill>
        <p:spPr>
          <a:xfrm>
            <a:off x="786465" y="21531"/>
            <a:ext cx="714400" cy="876039"/>
          </a:xfrm>
          <a:prstGeom prst="rect">
            <a:avLst/>
          </a:prstGeom>
        </p:spPr>
      </p:pic>
      <p:pic>
        <p:nvPicPr>
          <p:cNvPr id="9" name="Imagen 8"/>
          <p:cNvPicPr>
            <a:picLocks noChangeAspect="1"/>
          </p:cNvPicPr>
          <p:nvPr/>
        </p:nvPicPr>
        <p:blipFill>
          <a:blip r:embed="rId5"/>
          <a:stretch>
            <a:fillRect/>
          </a:stretch>
        </p:blipFill>
        <p:spPr>
          <a:xfrm>
            <a:off x="0" y="897570"/>
            <a:ext cx="5218628" cy="835224"/>
          </a:xfrm>
          <a:prstGeom prst="rect">
            <a:avLst/>
          </a:prstGeom>
        </p:spPr>
      </p:pic>
      <p:pic>
        <p:nvPicPr>
          <p:cNvPr id="10" name="Imagen 9"/>
          <p:cNvPicPr>
            <a:picLocks noChangeAspect="1"/>
          </p:cNvPicPr>
          <p:nvPr/>
        </p:nvPicPr>
        <p:blipFill>
          <a:blip r:embed="rId6"/>
          <a:stretch>
            <a:fillRect/>
          </a:stretch>
        </p:blipFill>
        <p:spPr>
          <a:xfrm>
            <a:off x="-557" y="6126518"/>
            <a:ext cx="1501422" cy="975445"/>
          </a:xfrm>
          <a:prstGeom prst="rect">
            <a:avLst/>
          </a:prstGeom>
        </p:spPr>
      </p:pic>
    </p:spTree>
    <p:custDataLst>
      <p:tags r:id="rId1"/>
    </p:custDataLst>
    <p:extLst>
      <p:ext uri="{BB962C8B-B14F-4D97-AF65-F5344CB8AC3E}">
        <p14:creationId xmlns:p14="http://schemas.microsoft.com/office/powerpoint/2010/main" val="2243697125"/>
      </p:ext>
    </p:extLst>
  </p:cSld>
  <p:clrMapOvr>
    <a:masterClrMapping/>
  </p:clrMapOvr>
  <mc:AlternateContent xmlns:mc="http://schemas.openxmlformats.org/markup-compatibility/2006" xmlns:p14="http://schemas.microsoft.com/office/powerpoint/2010/main">
    <mc:Choice Requires="p14">
      <p:transition spd="slow" p14:dur="2000" advTm="12760"/>
    </mc:Choice>
    <mc:Fallback xmlns="">
      <p:transition spd="slow" advTm="12760"/>
    </mc:Fallback>
  </mc:AlternateContent>
  <p:timing>
    <p:tnLst>
      <p:par>
        <p:cTn id="1" dur="indefinite" restart="never" nodeType="tmRoot"/>
      </p:par>
    </p:tnLst>
  </p:timing>
  <p:extLst mod="1">
    <p:ext uri="{E180D4A7-C9FB-4DFB-919C-405C955672EB}">
      <p14:showEvtLst xmlns:p14="http://schemas.microsoft.com/office/powerpoint/2010/main">
        <p14:playEvt time="0" objId="7"/>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85745" y="1670756"/>
            <a:ext cx="8263467" cy="1384995"/>
          </a:xfrm>
          <a:prstGeom prst="rect">
            <a:avLst/>
          </a:prstGeom>
        </p:spPr>
        <p:txBody>
          <a:bodyPr wrap="square">
            <a:spAutoFit/>
          </a:bodyPr>
          <a:lstStyle/>
          <a:p>
            <a:pPr algn="ctr"/>
            <a:r>
              <a:rPr lang="es-CL" sz="2800" b="1" dirty="0">
                <a:latin typeface="Arial" panose="020B0604020202020204" pitchFamily="34" charset="0"/>
                <a:cs typeface="Arial" panose="020B0604020202020204" pitchFamily="34" charset="0"/>
              </a:rPr>
              <a:t>Protocolos de </a:t>
            </a:r>
            <a:endParaRPr lang="es-CL" sz="2800" b="1" dirty="0" smtClean="0">
              <a:latin typeface="Arial" panose="020B0604020202020204" pitchFamily="34" charset="0"/>
              <a:cs typeface="Arial" panose="020B0604020202020204" pitchFamily="34" charset="0"/>
            </a:endParaRPr>
          </a:p>
          <a:p>
            <a:pPr algn="ctr"/>
            <a:r>
              <a:rPr lang="es-CL" sz="2800" b="1" dirty="0" smtClean="0">
                <a:latin typeface="Arial" panose="020B0604020202020204" pitchFamily="34" charset="0"/>
                <a:cs typeface="Arial" panose="020B0604020202020204" pitchFamily="34" charset="0"/>
              </a:rPr>
              <a:t>Medidas Sanitarias</a:t>
            </a:r>
          </a:p>
          <a:p>
            <a:r>
              <a:rPr lang="es-CL" sz="2800" b="1" dirty="0" smtClean="0">
                <a:latin typeface="Arial" panose="020B0604020202020204" pitchFamily="34" charset="0"/>
                <a:cs typeface="Arial" panose="020B0604020202020204" pitchFamily="34" charset="0"/>
              </a:rPr>
              <a:t>Escuela de Lenguaje “</a:t>
            </a:r>
            <a:r>
              <a:rPr lang="es-CL" sz="2800" b="1" dirty="0" err="1" smtClean="0">
                <a:latin typeface="Arial" panose="020B0604020202020204" pitchFamily="34" charset="0"/>
                <a:cs typeface="Arial" panose="020B0604020202020204" pitchFamily="34" charset="0"/>
              </a:rPr>
              <a:t>Laudelina</a:t>
            </a:r>
            <a:r>
              <a:rPr lang="es-CL" sz="2800" b="1" dirty="0" smtClean="0">
                <a:latin typeface="Arial" panose="020B0604020202020204" pitchFamily="34" charset="0"/>
                <a:cs typeface="Arial" panose="020B0604020202020204" pitchFamily="34" charset="0"/>
              </a:rPr>
              <a:t> Araneda”</a:t>
            </a:r>
          </a:p>
        </p:txBody>
      </p:sp>
      <p:pic>
        <p:nvPicPr>
          <p:cNvPr id="3" name="Imagen 2"/>
          <p:cNvPicPr>
            <a:picLocks noChangeAspect="1"/>
          </p:cNvPicPr>
          <p:nvPr/>
        </p:nvPicPr>
        <p:blipFill rotWithShape="1">
          <a:blip r:embed="rId3"/>
          <a:srcRect t="66640"/>
          <a:stretch/>
        </p:blipFill>
        <p:spPr>
          <a:xfrm>
            <a:off x="713678" y="3838359"/>
            <a:ext cx="10917043" cy="2885825"/>
          </a:xfrm>
          <a:prstGeom prst="rect">
            <a:avLst/>
          </a:prstGeom>
        </p:spPr>
      </p:pic>
      <p:pic>
        <p:nvPicPr>
          <p:cNvPr id="4" name="Imagen 3"/>
          <p:cNvPicPr>
            <a:picLocks noChangeAspect="1"/>
          </p:cNvPicPr>
          <p:nvPr/>
        </p:nvPicPr>
        <p:blipFill>
          <a:blip r:embed="rId4"/>
          <a:stretch>
            <a:fillRect/>
          </a:stretch>
        </p:blipFill>
        <p:spPr>
          <a:xfrm>
            <a:off x="1188023" y="132610"/>
            <a:ext cx="666535" cy="817345"/>
          </a:xfrm>
          <a:prstGeom prst="rect">
            <a:avLst/>
          </a:prstGeom>
        </p:spPr>
      </p:pic>
      <p:sp>
        <p:nvSpPr>
          <p:cNvPr id="6" name="Rectángulo 5"/>
          <p:cNvSpPr/>
          <p:nvPr/>
        </p:nvSpPr>
        <p:spPr>
          <a:xfrm>
            <a:off x="530257" y="949955"/>
            <a:ext cx="6096000" cy="825803"/>
          </a:xfrm>
          <a:prstGeom prst="rect">
            <a:avLst/>
          </a:prstGeom>
        </p:spPr>
        <p:txBody>
          <a:bodyPr>
            <a:spAutoFit/>
          </a:bodyPr>
          <a:lstStyle/>
          <a:p>
            <a:pPr>
              <a:lnSpc>
                <a:spcPct val="107000"/>
              </a:lnSpc>
              <a:spcAft>
                <a:spcPts val="0"/>
              </a:spcAft>
            </a:pPr>
            <a:r>
              <a:rPr lang="es-CL" sz="9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ESCUELA ESPECIAL DE LENGUAJE                                                                                                               </a:t>
            </a:r>
            <a:endParaRPr lang="es-CL" sz="9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L" sz="9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“EDUCADORA LAUDELINA ARANEDA”</a:t>
            </a:r>
            <a:endParaRPr lang="es-CL" sz="9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L" sz="9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SAN ALFONSO #613. SAN BERNARDO</a:t>
            </a:r>
            <a:endParaRPr lang="es-CL" sz="9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L" sz="9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                            228589303</a:t>
            </a:r>
            <a:endParaRPr lang="es-CL" sz="9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CL" sz="900" b="1" dirty="0">
                <a:solidFill>
                  <a:srgbClr val="0000FF"/>
                </a:solidFill>
                <a:latin typeface="Arial" panose="020B0604020202020204" pitchFamily="34" charset="0"/>
                <a:ea typeface="Calibri" panose="020F0502020204030204" pitchFamily="34" charset="0"/>
                <a:cs typeface="Times New Roman" panose="02020603050405020304" pitchFamily="18" charset="0"/>
              </a:rPr>
              <a:t>             </a:t>
            </a:r>
            <a:r>
              <a:rPr lang="es-CL" sz="900" b="1" u="sng" dirty="0">
                <a:solidFill>
                  <a:srgbClr val="0563C1"/>
                </a:solidFill>
                <a:latin typeface="Arial" panose="020B0604020202020204" pitchFamily="34" charset="0"/>
                <a:ea typeface="Calibri" panose="020F0502020204030204" pitchFamily="34" charset="0"/>
                <a:cs typeface="Times New Roman" panose="02020603050405020304" pitchFamily="18" charset="0"/>
                <a:hlinkClick r:id="rId5"/>
              </a:rPr>
              <a:t>educadoralaudelina@vtr.net</a:t>
            </a:r>
            <a:endParaRPr lang="es-CL" sz="900" dirty="0">
              <a:effectLst/>
              <a:latin typeface="Calibri" panose="020F0502020204030204" pitchFamily="34"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2225240313"/>
      </p:ext>
    </p:extLst>
  </p:cSld>
  <p:clrMapOvr>
    <a:masterClrMapping/>
  </p:clrMapOvr>
  <mc:AlternateContent xmlns:mc="http://schemas.openxmlformats.org/markup-compatibility/2006" xmlns:p14="http://schemas.microsoft.com/office/powerpoint/2010/main">
    <mc:Choice Requires="p14">
      <p:transition spd="slow" p14:dur="2000" advTm="10207"/>
    </mc:Choice>
    <mc:Fallback xmlns="">
      <p:transition spd="slow" advTm="10207"/>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3"/>
          <a:srcRect l="38612" t="41905" r="34258" b="2"/>
          <a:stretch/>
        </p:blipFill>
        <p:spPr>
          <a:xfrm>
            <a:off x="7443633" y="781474"/>
            <a:ext cx="1422400" cy="1816466"/>
          </a:xfrm>
          <a:prstGeom prst="rect">
            <a:avLst/>
          </a:prstGeom>
        </p:spPr>
      </p:pic>
      <p:pic>
        <p:nvPicPr>
          <p:cNvPr id="4" name="Imagen 3"/>
          <p:cNvPicPr>
            <a:picLocks noChangeAspect="1"/>
          </p:cNvPicPr>
          <p:nvPr/>
        </p:nvPicPr>
        <p:blipFill rotWithShape="1">
          <a:blip r:embed="rId4"/>
          <a:srcRect l="5489" t="44071" r="37664" b="6240"/>
          <a:stretch/>
        </p:blipFill>
        <p:spPr>
          <a:xfrm>
            <a:off x="4340238" y="885488"/>
            <a:ext cx="2054578" cy="1667922"/>
          </a:xfrm>
          <a:prstGeom prst="rect">
            <a:avLst/>
          </a:prstGeom>
        </p:spPr>
      </p:pic>
      <p:sp>
        <p:nvSpPr>
          <p:cNvPr id="5" name="Rectángulo 4"/>
          <p:cNvSpPr/>
          <p:nvPr/>
        </p:nvSpPr>
        <p:spPr>
          <a:xfrm>
            <a:off x="1449852" y="3509475"/>
            <a:ext cx="9928671" cy="5078313"/>
          </a:xfrm>
          <a:prstGeom prst="rect">
            <a:avLst/>
          </a:prstGeom>
          <a:noFill/>
        </p:spPr>
        <p:txBody>
          <a:bodyPr wrap="square" lIns="91440" tIns="45720" rIns="91440" bIns="45720">
            <a:spAutoFit/>
          </a:bodyPr>
          <a:lstStyle/>
          <a:p>
            <a:pPr marL="685800" indent="-685800" algn="just">
              <a:buFont typeface="Wingdings" panose="05000000000000000000" pitchFamily="2" charset="2"/>
              <a:buChar char="q"/>
            </a:pPr>
            <a:r>
              <a:rPr lang="es-ES" sz="3600" b="1" cap="none" spc="0" dirty="0" smtClean="0">
                <a:ln w="9525">
                  <a:solidFill>
                    <a:schemeClr val="bg1"/>
                  </a:solidFill>
                  <a:prstDash val="solid"/>
                </a:ln>
                <a:solidFill>
                  <a:schemeClr val="tx1">
                    <a:lumMod val="95000"/>
                    <a:lumOff val="5000"/>
                  </a:schemeClr>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rPr>
              <a:t>Uso obligatorio de mascarilla.</a:t>
            </a:r>
          </a:p>
          <a:p>
            <a:pPr marL="685800" indent="-685800" algn="just">
              <a:buFont typeface="Wingdings" panose="05000000000000000000" pitchFamily="2" charset="2"/>
              <a:buChar char="q"/>
            </a:pPr>
            <a:r>
              <a:rPr lang="es-ES" sz="3600" b="1" dirty="0" smtClean="0">
                <a:ln w="9525">
                  <a:solidFill>
                    <a:schemeClr val="bg1"/>
                  </a:solidFill>
                  <a:prstDash val="solid"/>
                </a:ln>
                <a:solidFill>
                  <a:schemeClr val="tx1">
                    <a:lumMod val="95000"/>
                    <a:lumOff val="5000"/>
                  </a:schemeClr>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rPr>
              <a:t>Lavado frecuente de manos.</a:t>
            </a:r>
          </a:p>
          <a:p>
            <a:pPr marL="685800" indent="-685800" algn="just">
              <a:buFont typeface="Wingdings" panose="05000000000000000000" pitchFamily="2" charset="2"/>
              <a:buChar char="q"/>
            </a:pPr>
            <a:r>
              <a:rPr lang="es-ES" sz="3600" b="1" dirty="0">
                <a:ln w="9525">
                  <a:solidFill>
                    <a:schemeClr val="bg1"/>
                  </a:solidFill>
                  <a:prstDash val="solid"/>
                </a:ln>
                <a:solidFill>
                  <a:schemeClr val="tx1">
                    <a:lumMod val="95000"/>
                    <a:lumOff val="5000"/>
                  </a:schemeClr>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rPr>
              <a:t>A</a:t>
            </a:r>
            <a:r>
              <a:rPr lang="es-ES" sz="3600" b="1" cap="none" spc="0" dirty="0" smtClean="0">
                <a:ln w="9525">
                  <a:solidFill>
                    <a:schemeClr val="bg1"/>
                  </a:solidFill>
                  <a:prstDash val="solid"/>
                </a:ln>
                <a:solidFill>
                  <a:schemeClr val="tx1">
                    <a:lumMod val="95000"/>
                    <a:lumOff val="5000"/>
                  </a:schemeClr>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rPr>
              <a:t>plicación de alcohol gel.</a:t>
            </a:r>
          </a:p>
          <a:p>
            <a:pPr marL="685800" indent="-685800" algn="just">
              <a:buFont typeface="Wingdings" panose="05000000000000000000" pitchFamily="2" charset="2"/>
              <a:buChar char="q"/>
            </a:pPr>
            <a:r>
              <a:rPr lang="es-ES" sz="3600" b="1" dirty="0" smtClean="0">
                <a:ln w="9525">
                  <a:solidFill>
                    <a:schemeClr val="bg1"/>
                  </a:solidFill>
                  <a:prstDash val="solid"/>
                </a:ln>
                <a:solidFill>
                  <a:schemeClr val="tx1">
                    <a:lumMod val="95000"/>
                    <a:lumOff val="5000"/>
                  </a:schemeClr>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rPr>
              <a:t>Distanciamiento Social.</a:t>
            </a:r>
          </a:p>
          <a:p>
            <a:pPr marL="685800" indent="-685800" algn="just">
              <a:buFont typeface="Wingdings" panose="05000000000000000000" pitchFamily="2" charset="2"/>
              <a:buChar char="q"/>
            </a:pPr>
            <a:r>
              <a:rPr lang="es-ES" sz="3600" b="1" dirty="0" smtClean="0">
                <a:ln w="9525">
                  <a:solidFill>
                    <a:schemeClr val="bg1"/>
                  </a:solidFill>
                  <a:prstDash val="solid"/>
                </a:ln>
                <a:solidFill>
                  <a:schemeClr val="tx1">
                    <a:lumMod val="95000"/>
                    <a:lumOff val="5000"/>
                  </a:schemeClr>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rPr>
              <a:t>Control de temperatura.</a:t>
            </a:r>
          </a:p>
          <a:p>
            <a:pPr marL="685800" indent="-685800" algn="just">
              <a:buFont typeface="Wingdings" panose="05000000000000000000" pitchFamily="2" charset="2"/>
              <a:buChar char="q"/>
            </a:pPr>
            <a:endParaRPr lang="es-ES" sz="3600" b="1" dirty="0" smtClean="0">
              <a:ln w="9525">
                <a:solidFill>
                  <a:schemeClr val="bg1"/>
                </a:solidFill>
                <a:prstDash val="solid"/>
              </a:ln>
              <a:solidFill>
                <a:schemeClr val="tx1">
                  <a:lumMod val="95000"/>
                  <a:lumOff val="5000"/>
                </a:schemeClr>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endParaRPr>
          </a:p>
          <a:p>
            <a:pPr marL="685800" indent="-685800" algn="just">
              <a:buFont typeface="Wingdings" panose="05000000000000000000" pitchFamily="2" charset="2"/>
              <a:buChar char="q"/>
            </a:pPr>
            <a:endParaRPr lang="es-ES" sz="3600" b="1" cap="none" spc="0" dirty="0" smtClean="0">
              <a:ln w="9525">
                <a:solidFill>
                  <a:schemeClr val="bg1"/>
                </a:solidFill>
                <a:prstDash val="solid"/>
              </a:ln>
              <a:solidFill>
                <a:schemeClr val="tx1">
                  <a:lumMod val="95000"/>
                  <a:lumOff val="5000"/>
                </a:schemeClr>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endParaRPr>
          </a:p>
          <a:p>
            <a:pPr marL="685800" indent="-685800" algn="just">
              <a:buFont typeface="Wingdings" panose="05000000000000000000" pitchFamily="2" charset="2"/>
              <a:buChar char="q"/>
            </a:pPr>
            <a:endParaRPr lang="es-ES" sz="3600" b="1" cap="none" spc="0" dirty="0" smtClean="0">
              <a:ln w="9525">
                <a:solidFill>
                  <a:schemeClr val="bg1"/>
                </a:solidFill>
                <a:prstDash val="solid"/>
              </a:ln>
              <a:solidFill>
                <a:schemeClr val="tx1">
                  <a:lumMod val="95000"/>
                  <a:lumOff val="5000"/>
                </a:schemeClr>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endParaRPr>
          </a:p>
          <a:p>
            <a:pPr marL="685800" indent="-685800" algn="just">
              <a:buFont typeface="Wingdings" panose="05000000000000000000" pitchFamily="2" charset="2"/>
              <a:buChar char="q"/>
            </a:pPr>
            <a:endParaRPr lang="es-ES" sz="3600" b="1" cap="none" spc="0" dirty="0">
              <a:ln w="9525">
                <a:solidFill>
                  <a:schemeClr val="bg1"/>
                </a:solidFill>
                <a:prstDash val="solid"/>
              </a:ln>
              <a:solidFill>
                <a:schemeClr val="tx1">
                  <a:lumMod val="95000"/>
                  <a:lumOff val="5000"/>
                </a:schemeClr>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endParaRPr>
          </a:p>
        </p:txBody>
      </p:sp>
      <p:sp>
        <p:nvSpPr>
          <p:cNvPr id="9" name="Rectángulo 8"/>
          <p:cNvSpPr/>
          <p:nvPr/>
        </p:nvSpPr>
        <p:spPr>
          <a:xfrm>
            <a:off x="1355500" y="2572224"/>
            <a:ext cx="9050366" cy="1508105"/>
          </a:xfrm>
          <a:prstGeom prst="rect">
            <a:avLst/>
          </a:prstGeom>
          <a:noFill/>
        </p:spPr>
        <p:txBody>
          <a:bodyPr wrap="square" lIns="91440" tIns="45720" rIns="91440" bIns="45720">
            <a:spAutoFit/>
          </a:bodyPr>
          <a:lstStyle/>
          <a:p>
            <a:pPr algn="ctr"/>
            <a:r>
              <a:rPr lang="es-ES" sz="28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NORMATIVA GENERALES PARA ALUMNOS/AS,  DOCENTES Y PERSONAL DE ELA.</a:t>
            </a:r>
          </a:p>
          <a:p>
            <a:pPr algn="ctr"/>
            <a:endParaRPr lang="es-CL" sz="3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graphicFrame>
        <p:nvGraphicFramePr>
          <p:cNvPr id="10" name="Diagrama 9"/>
          <p:cNvGraphicFramePr/>
          <p:nvPr>
            <p:extLst>
              <p:ext uri="{D42A27DB-BD31-4B8C-83A1-F6EECF244321}">
                <p14:modId xmlns:p14="http://schemas.microsoft.com/office/powerpoint/2010/main" val="1715329978"/>
              </p:ext>
            </p:extLst>
          </p:nvPr>
        </p:nvGraphicFramePr>
        <p:xfrm>
          <a:off x="3635298" y="1996068"/>
          <a:ext cx="122663" cy="8921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1" name="Imagen 10"/>
          <p:cNvPicPr>
            <a:picLocks noChangeAspect="1"/>
          </p:cNvPicPr>
          <p:nvPr/>
        </p:nvPicPr>
        <p:blipFill>
          <a:blip r:embed="rId10"/>
          <a:stretch>
            <a:fillRect/>
          </a:stretch>
        </p:blipFill>
        <p:spPr>
          <a:xfrm>
            <a:off x="6394816" y="1841553"/>
            <a:ext cx="891399" cy="579170"/>
          </a:xfrm>
          <a:prstGeom prst="rect">
            <a:avLst/>
          </a:prstGeom>
        </p:spPr>
      </p:pic>
      <p:pic>
        <p:nvPicPr>
          <p:cNvPr id="14" name="Imagen 13"/>
          <p:cNvPicPr>
            <a:picLocks noChangeAspect="1"/>
          </p:cNvPicPr>
          <p:nvPr/>
        </p:nvPicPr>
        <p:blipFill>
          <a:blip r:embed="rId10"/>
          <a:stretch>
            <a:fillRect/>
          </a:stretch>
        </p:blipFill>
        <p:spPr>
          <a:xfrm>
            <a:off x="3483573" y="1719449"/>
            <a:ext cx="933388" cy="579170"/>
          </a:xfrm>
          <a:prstGeom prst="rect">
            <a:avLst/>
          </a:prstGeom>
        </p:spPr>
      </p:pic>
      <p:pic>
        <p:nvPicPr>
          <p:cNvPr id="6" name="Imagen 5"/>
          <p:cNvPicPr>
            <a:picLocks noChangeAspect="1"/>
          </p:cNvPicPr>
          <p:nvPr/>
        </p:nvPicPr>
        <p:blipFill>
          <a:blip r:embed="rId11"/>
          <a:stretch>
            <a:fillRect/>
          </a:stretch>
        </p:blipFill>
        <p:spPr>
          <a:xfrm>
            <a:off x="9103929" y="1877061"/>
            <a:ext cx="911085" cy="579170"/>
          </a:xfrm>
          <a:prstGeom prst="rect">
            <a:avLst/>
          </a:prstGeom>
        </p:spPr>
      </p:pic>
      <p:pic>
        <p:nvPicPr>
          <p:cNvPr id="7" name="Imagen 6"/>
          <p:cNvPicPr>
            <a:picLocks noChangeAspect="1"/>
          </p:cNvPicPr>
          <p:nvPr/>
        </p:nvPicPr>
        <p:blipFill rotWithShape="1">
          <a:blip r:embed="rId12">
            <a:extLst>
              <a:ext uri="{28A0092B-C50C-407E-A947-70E740481C1C}">
                <a14:useLocalDpi xmlns:a14="http://schemas.microsoft.com/office/drawing/2010/main" val="0"/>
              </a:ext>
            </a:extLst>
          </a:blip>
          <a:srcRect r="56310"/>
          <a:stretch/>
        </p:blipFill>
        <p:spPr>
          <a:xfrm>
            <a:off x="10027950" y="1047901"/>
            <a:ext cx="993729" cy="1658320"/>
          </a:xfrm>
          <a:prstGeom prst="rect">
            <a:avLst/>
          </a:prstGeom>
        </p:spPr>
      </p:pic>
      <p:pic>
        <p:nvPicPr>
          <p:cNvPr id="8" name="Imagen 7"/>
          <p:cNvPicPr>
            <a:picLocks noChangeAspect="1"/>
          </p:cNvPicPr>
          <p:nvPr/>
        </p:nvPicPr>
        <p:blipFill rotWithShape="1">
          <a:blip r:embed="rId12">
            <a:extLst>
              <a:ext uri="{28A0092B-C50C-407E-A947-70E740481C1C}">
                <a14:useLocalDpi xmlns:a14="http://schemas.microsoft.com/office/drawing/2010/main" val="0"/>
              </a:ext>
            </a:extLst>
          </a:blip>
          <a:srcRect l="45894" r="-1"/>
          <a:stretch/>
        </p:blipFill>
        <p:spPr>
          <a:xfrm>
            <a:off x="2316496" y="781474"/>
            <a:ext cx="1171225" cy="1894137"/>
          </a:xfrm>
          <a:prstGeom prst="rect">
            <a:avLst/>
          </a:prstGeom>
        </p:spPr>
      </p:pic>
      <p:pic>
        <p:nvPicPr>
          <p:cNvPr id="15" name="Imagen 14"/>
          <p:cNvPicPr>
            <a:picLocks noChangeAspect="1"/>
          </p:cNvPicPr>
          <p:nvPr/>
        </p:nvPicPr>
        <p:blipFill>
          <a:blip r:embed="rId13"/>
          <a:stretch>
            <a:fillRect/>
          </a:stretch>
        </p:blipFill>
        <p:spPr>
          <a:xfrm>
            <a:off x="0" y="1012393"/>
            <a:ext cx="5218628" cy="835224"/>
          </a:xfrm>
          <a:prstGeom prst="rect">
            <a:avLst/>
          </a:prstGeom>
        </p:spPr>
      </p:pic>
      <p:pic>
        <p:nvPicPr>
          <p:cNvPr id="16" name="Imagen 15"/>
          <p:cNvPicPr>
            <a:picLocks noChangeAspect="1"/>
          </p:cNvPicPr>
          <p:nvPr/>
        </p:nvPicPr>
        <p:blipFill>
          <a:blip r:embed="rId14"/>
          <a:stretch>
            <a:fillRect/>
          </a:stretch>
        </p:blipFill>
        <p:spPr>
          <a:xfrm>
            <a:off x="690977" y="-8460"/>
            <a:ext cx="758875" cy="932928"/>
          </a:xfrm>
          <a:prstGeom prst="rect">
            <a:avLst/>
          </a:prstGeom>
        </p:spPr>
      </p:pic>
    </p:spTree>
    <p:custDataLst>
      <p:tags r:id="rId1"/>
    </p:custDataLst>
    <p:extLst>
      <p:ext uri="{BB962C8B-B14F-4D97-AF65-F5344CB8AC3E}">
        <p14:creationId xmlns:p14="http://schemas.microsoft.com/office/powerpoint/2010/main" val="3328980684"/>
      </p:ext>
    </p:extLst>
  </p:cSld>
  <p:clrMapOvr>
    <a:masterClrMapping/>
  </p:clrMapOvr>
  <mc:AlternateContent xmlns:mc="http://schemas.openxmlformats.org/markup-compatibility/2006" xmlns:p14="http://schemas.microsoft.com/office/powerpoint/2010/main">
    <mc:Choice Requires="p14">
      <p:transition spd="slow" p14:dur="2000" advTm="18509"/>
    </mc:Choice>
    <mc:Fallback xmlns="">
      <p:transition spd="slow" advTm="18509"/>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26394" y="1691649"/>
            <a:ext cx="10515600" cy="1325563"/>
          </a:xfrm>
        </p:spPr>
        <p:txBody>
          <a:bodyPr>
            <a:normAutofit/>
          </a:bodyPr>
          <a:lstStyle/>
          <a:p>
            <a:pPr algn="ctr"/>
            <a:r>
              <a:rPr lang="es-CL" sz="2800" b="1" u="sng" dirty="0" smtClean="0">
                <a:solidFill>
                  <a:srgbClr val="0070C0"/>
                </a:solidFill>
                <a:latin typeface="Arial" panose="020B0604020202020204" pitchFamily="34" charset="0"/>
                <a:cs typeface="Arial" panose="020B0604020202020204" pitchFamily="34" charset="0"/>
              </a:rPr>
              <a:t>Medidas para prevenir el contagio al interior del Establecimiento</a:t>
            </a:r>
            <a:r>
              <a:rPr lang="es-CL" sz="2800" b="1" u="sng" dirty="0">
                <a:solidFill>
                  <a:srgbClr val="0070C0"/>
                </a:solidFill>
                <a:latin typeface="Arial" panose="020B0604020202020204" pitchFamily="34" charset="0"/>
                <a:cs typeface="Arial" panose="020B0604020202020204" pitchFamily="34" charset="0"/>
              </a:rPr>
              <a:t> </a:t>
            </a:r>
            <a:r>
              <a:rPr lang="es-CL" sz="2800" b="1" u="sng" dirty="0" smtClean="0">
                <a:solidFill>
                  <a:srgbClr val="0070C0"/>
                </a:solidFill>
                <a:latin typeface="Arial" panose="020B0604020202020204" pitchFamily="34" charset="0"/>
                <a:cs typeface="Arial" panose="020B0604020202020204" pitchFamily="34" charset="0"/>
              </a:rPr>
              <a:t>Escolar.</a:t>
            </a:r>
            <a:endParaRPr lang="es-CL" sz="2800"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826394" y="3146001"/>
            <a:ext cx="10515600" cy="4486275"/>
          </a:xfrm>
        </p:spPr>
        <p:txBody>
          <a:bodyPr>
            <a:normAutofit/>
          </a:bodyPr>
          <a:lstStyle/>
          <a:p>
            <a:pPr marL="0" indent="0">
              <a:buNone/>
            </a:pPr>
            <a:r>
              <a:rPr lang="es-CL" b="1" u="sng" dirty="0" smtClean="0"/>
              <a:t>Organización Jornada escolar:</a:t>
            </a:r>
          </a:p>
          <a:p>
            <a:pPr>
              <a:buFont typeface="Wingdings" panose="05000000000000000000" pitchFamily="2" charset="2"/>
              <a:buChar char="§"/>
            </a:pPr>
            <a:r>
              <a:rPr lang="es-CL" sz="2100" dirty="0" smtClean="0">
                <a:latin typeface="Arial" panose="020B0604020202020204" pitchFamily="34" charset="0"/>
                <a:cs typeface="Arial" panose="020B0604020202020204" pitchFamily="34" charset="0"/>
              </a:rPr>
              <a:t>El </a:t>
            </a:r>
            <a:r>
              <a:rPr lang="es-CL" sz="2100" dirty="0">
                <a:latin typeface="Arial" panose="020B0604020202020204" pitchFamily="34" charset="0"/>
                <a:cs typeface="Arial" panose="020B0604020202020204" pitchFamily="34" charset="0"/>
              </a:rPr>
              <a:t>horario de funcionamiento será </a:t>
            </a:r>
            <a:r>
              <a:rPr lang="es-CL" sz="2100" dirty="0" smtClean="0">
                <a:latin typeface="Arial" panose="020B0604020202020204" pitchFamily="34" charset="0"/>
                <a:cs typeface="Arial" panose="020B0604020202020204" pitchFamily="34" charset="0"/>
              </a:rPr>
              <a:t>semanal por jornadas </a:t>
            </a:r>
            <a:r>
              <a:rPr lang="es-CL" sz="2100" dirty="0">
                <a:latin typeface="Arial" panose="020B0604020202020204" pitchFamily="34" charset="0"/>
                <a:cs typeface="Arial" panose="020B0604020202020204" pitchFamily="34" charset="0"/>
              </a:rPr>
              <a:t>de </a:t>
            </a:r>
            <a:r>
              <a:rPr lang="es-CL" sz="2100" dirty="0" smtClean="0">
                <a:latin typeface="Arial" panose="020B0604020202020204" pitchFamily="34" charset="0"/>
                <a:cs typeface="Arial" panose="020B0604020202020204" pitchFamily="34" charset="0"/>
              </a:rPr>
              <a:t>09: 00 a 11:00 horas en la mañana y de 14:00 a 16:00 horas, en la tarde.</a:t>
            </a:r>
          </a:p>
          <a:p>
            <a:pPr marL="0" indent="0">
              <a:buNone/>
            </a:pPr>
            <a:endParaRPr lang="es-CL" sz="2100" dirty="0" smtClean="0">
              <a:latin typeface="Arial" panose="020B0604020202020204" pitchFamily="34" charset="0"/>
              <a:cs typeface="Arial" panose="020B0604020202020204" pitchFamily="34" charset="0"/>
            </a:endParaRPr>
          </a:p>
          <a:p>
            <a:pPr lvl="0">
              <a:buFont typeface="Wingdings" panose="05000000000000000000" pitchFamily="2" charset="2"/>
              <a:buChar char="§"/>
            </a:pPr>
            <a:r>
              <a:rPr lang="es-CL" sz="2100" dirty="0" smtClean="0">
                <a:latin typeface="Arial" panose="020B0604020202020204" pitchFamily="34" charset="0"/>
                <a:cs typeface="Arial" panose="020B0604020202020204" pitchFamily="34" charset="0"/>
              </a:rPr>
              <a:t>Los </a:t>
            </a:r>
            <a:r>
              <a:rPr lang="es-CL" sz="2100" dirty="0">
                <a:latin typeface="Arial" panose="020B0604020202020204" pitchFamily="34" charset="0"/>
                <a:cs typeface="Arial" panose="020B0604020202020204" pitchFamily="34" charset="0"/>
              </a:rPr>
              <a:t>Alumnos y Alumnas, deberán hacer ingreso al establecimiento escolar por calle San Alfonso. (entrada principal</a:t>
            </a:r>
            <a:r>
              <a:rPr lang="es-CL" sz="2100" dirty="0" smtClean="0">
                <a:latin typeface="Arial" panose="020B0604020202020204" pitchFamily="34" charset="0"/>
                <a:cs typeface="Arial" panose="020B0604020202020204" pitchFamily="34" charset="0"/>
              </a:rPr>
              <a:t>).</a:t>
            </a:r>
          </a:p>
          <a:p>
            <a:pPr marL="0" lvl="0" indent="0">
              <a:buNone/>
            </a:pPr>
            <a:endParaRPr lang="es-CL" sz="2100" dirty="0" smtClean="0">
              <a:latin typeface="Arial" panose="020B0604020202020204" pitchFamily="34" charset="0"/>
              <a:cs typeface="Arial" panose="020B0604020202020204" pitchFamily="34" charset="0"/>
            </a:endParaRPr>
          </a:p>
          <a:p>
            <a:pPr>
              <a:buFont typeface="Wingdings" panose="05000000000000000000" pitchFamily="2" charset="2"/>
              <a:buChar char="§"/>
            </a:pPr>
            <a:r>
              <a:rPr lang="es-CL" sz="2100" dirty="0" smtClean="0">
                <a:latin typeface="Arial" panose="020B0604020202020204" pitchFamily="34" charset="0"/>
                <a:cs typeface="Arial" panose="020B0604020202020204" pitchFamily="34" charset="0"/>
              </a:rPr>
              <a:t>La entrada de alumnos/as, se realizará en horarios diferidos, para evitar aglomeraciones.</a:t>
            </a:r>
          </a:p>
          <a:p>
            <a:pPr>
              <a:buFont typeface="Wingdings" panose="05000000000000000000" pitchFamily="2" charset="2"/>
              <a:buChar char="§"/>
            </a:pPr>
            <a:endParaRPr lang="es-CL" sz="2100" dirty="0" smtClean="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3"/>
          <a:stretch>
            <a:fillRect/>
          </a:stretch>
        </p:blipFill>
        <p:spPr>
          <a:xfrm>
            <a:off x="716287" y="0"/>
            <a:ext cx="816935" cy="1005927"/>
          </a:xfrm>
          <a:prstGeom prst="rect">
            <a:avLst/>
          </a:prstGeom>
        </p:spPr>
      </p:pic>
      <p:sp>
        <p:nvSpPr>
          <p:cNvPr id="6" name="Rectángulo 5"/>
          <p:cNvSpPr/>
          <p:nvPr/>
        </p:nvSpPr>
        <p:spPr>
          <a:xfrm>
            <a:off x="137375" y="1005927"/>
            <a:ext cx="6096000" cy="833241"/>
          </a:xfrm>
          <a:prstGeom prst="rect">
            <a:avLst/>
          </a:prstGeom>
        </p:spPr>
        <p:txBody>
          <a:bodyPr>
            <a:spAutoFit/>
          </a:bodyPr>
          <a:lstStyle/>
          <a:p>
            <a:pPr lvl="0">
              <a:lnSpc>
                <a:spcPct val="107000"/>
              </a:lnSpc>
            </a:pPr>
            <a:r>
              <a:rPr lang="es-CL" sz="9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ESCUELA ESPECIAL DE LENGUAJE                                                                                                               </a:t>
            </a:r>
            <a:endParaRPr lang="es-CL" sz="9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s-CL" sz="9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“EDUCADORA LAUDELINA ARANEDA”</a:t>
            </a:r>
            <a:endParaRPr lang="es-CL" sz="9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s-CL" sz="9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SAN ALFONSO #613. SAN BERNARDO</a:t>
            </a:r>
            <a:endParaRPr lang="es-CL" sz="9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es-CL" sz="9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                            228589303</a:t>
            </a:r>
            <a:endParaRPr lang="es-CL" sz="9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r>
              <a:rPr lang="es-CL" sz="900" b="1" dirty="0">
                <a:solidFill>
                  <a:srgbClr val="0000FF"/>
                </a:solidFill>
                <a:latin typeface="Arial" panose="020B0604020202020204" pitchFamily="34" charset="0"/>
                <a:ea typeface="Calibri" panose="020F0502020204030204" pitchFamily="34" charset="0"/>
                <a:cs typeface="Times New Roman" panose="02020603050405020304" pitchFamily="18" charset="0"/>
              </a:rPr>
              <a:t>             </a:t>
            </a:r>
            <a:r>
              <a:rPr lang="es-CL" sz="900" b="1" u="sng" dirty="0">
                <a:solidFill>
                  <a:srgbClr val="0563C1"/>
                </a:solidFill>
                <a:latin typeface="Arial" panose="020B0604020202020204" pitchFamily="34" charset="0"/>
                <a:ea typeface="Calibri" panose="020F0502020204030204" pitchFamily="34" charset="0"/>
                <a:cs typeface="Times New Roman" panose="02020603050405020304" pitchFamily="18" charset="0"/>
                <a:hlinkClick r:id="rId4"/>
              </a:rPr>
              <a:t>educadoralaudelina@vtr.net</a:t>
            </a:r>
            <a:endParaRPr lang="es-CL" sz="9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247228735"/>
      </p:ext>
    </p:extLst>
  </p:cSld>
  <p:clrMapOvr>
    <a:masterClrMapping/>
  </p:clrMapOvr>
  <mc:AlternateContent xmlns:mc="http://schemas.openxmlformats.org/markup-compatibility/2006" xmlns:p14="http://schemas.microsoft.com/office/powerpoint/2010/main">
    <mc:Choice Requires="p14">
      <p:transition spd="slow" p14:dur="2000" advTm="12840"/>
    </mc:Choice>
    <mc:Fallback xmlns="">
      <p:transition spd="slow" advTm="1284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9144000" cy="5355312"/>
          </a:xfrm>
          <a:prstGeom prst="rect">
            <a:avLst/>
          </a:prstGeom>
        </p:spPr>
        <p:txBody>
          <a:bodyPr wrap="square">
            <a:spAutoFit/>
          </a:bodyPr>
          <a:lstStyle/>
          <a:p>
            <a:pPr algn="just">
              <a:buFont typeface="Wingdings" panose="05000000000000000000" pitchFamily="2" charset="2"/>
              <a:buChar char="§"/>
            </a:pPr>
            <a:endParaRPr lang="es-CL" dirty="0" smtClean="0">
              <a:latin typeface="Arial" panose="020B0604020202020204" pitchFamily="34" charset="0"/>
              <a:cs typeface="Arial" panose="020B0604020202020204" pitchFamily="34" charset="0"/>
            </a:endParaRPr>
          </a:p>
          <a:p>
            <a:pPr algn="ctr"/>
            <a:endParaRPr lang="es-CL" u="sng" dirty="0" smtClean="0">
              <a:latin typeface="Arial" panose="020B0604020202020204" pitchFamily="34" charset="0"/>
              <a:cs typeface="Arial" panose="020B0604020202020204" pitchFamily="34" charset="0"/>
            </a:endParaRPr>
          </a:p>
          <a:p>
            <a:pPr algn="ctr"/>
            <a:endParaRPr lang="es-CL" u="sng" dirty="0" smtClean="0">
              <a:latin typeface="Arial" panose="020B0604020202020204" pitchFamily="34" charset="0"/>
              <a:cs typeface="Arial" panose="020B0604020202020204" pitchFamily="34" charset="0"/>
            </a:endParaRPr>
          </a:p>
          <a:p>
            <a:pPr algn="ctr"/>
            <a:endParaRPr lang="es-CL" u="sng" dirty="0">
              <a:latin typeface="Arial" panose="020B0604020202020204" pitchFamily="34" charset="0"/>
              <a:cs typeface="Arial" panose="020B0604020202020204" pitchFamily="34" charset="0"/>
            </a:endParaRPr>
          </a:p>
          <a:p>
            <a:pPr algn="ctr"/>
            <a:endParaRPr lang="es-CL" u="sng" dirty="0" smtClean="0">
              <a:latin typeface="Arial" panose="020B0604020202020204" pitchFamily="34" charset="0"/>
              <a:cs typeface="Arial" panose="020B0604020202020204" pitchFamily="34" charset="0"/>
            </a:endParaRPr>
          </a:p>
          <a:p>
            <a:pPr algn="ctr"/>
            <a:endParaRPr lang="es-CL" u="sng" dirty="0">
              <a:latin typeface="Arial" panose="020B0604020202020204" pitchFamily="34" charset="0"/>
              <a:cs typeface="Arial" panose="020B0604020202020204" pitchFamily="34" charset="0"/>
            </a:endParaRPr>
          </a:p>
          <a:p>
            <a:pPr algn="ctr"/>
            <a:endParaRPr lang="es-CL" u="sng" dirty="0" smtClean="0">
              <a:latin typeface="Arial" panose="020B0604020202020204" pitchFamily="34" charset="0"/>
              <a:cs typeface="Arial" panose="020B0604020202020204" pitchFamily="34" charset="0"/>
            </a:endParaRPr>
          </a:p>
          <a:p>
            <a:pPr algn="ctr"/>
            <a:r>
              <a:rPr lang="es-CL" u="sng" dirty="0" smtClean="0">
                <a:latin typeface="Arial" panose="020B0604020202020204" pitchFamily="34" charset="0"/>
                <a:cs typeface="Arial" panose="020B0604020202020204" pitchFamily="34" charset="0"/>
              </a:rPr>
              <a:t>Ingreso en </a:t>
            </a:r>
            <a:r>
              <a:rPr lang="es-CL" u="sng" dirty="0">
                <a:latin typeface="Arial" panose="020B0604020202020204" pitchFamily="34" charset="0"/>
                <a:cs typeface="Arial" panose="020B0604020202020204" pitchFamily="34" charset="0"/>
              </a:rPr>
              <a:t>la </a:t>
            </a:r>
            <a:r>
              <a:rPr lang="es-CL" u="sng" dirty="0" smtClean="0">
                <a:latin typeface="Arial" panose="020B0604020202020204" pitchFamily="34" charset="0"/>
                <a:cs typeface="Arial" panose="020B0604020202020204" pitchFamily="34" charset="0"/>
              </a:rPr>
              <a:t>Mañana</a:t>
            </a:r>
            <a:r>
              <a:rPr lang="es-CL" dirty="0">
                <a:latin typeface="Arial" panose="020B0604020202020204" pitchFamily="34" charset="0"/>
                <a:cs typeface="Arial" panose="020B0604020202020204" pitchFamily="34" charset="0"/>
              </a:rPr>
              <a:t>:</a:t>
            </a:r>
          </a:p>
          <a:p>
            <a:pPr algn="just"/>
            <a:endParaRPr lang="es-CL" dirty="0">
              <a:latin typeface="Arial" panose="020B0604020202020204" pitchFamily="34" charset="0"/>
              <a:cs typeface="Arial" panose="020B0604020202020204" pitchFamily="34" charset="0"/>
            </a:endParaRPr>
          </a:p>
          <a:p>
            <a:pPr marL="457200" indent="-457200" algn="just">
              <a:buFont typeface="+mj-lt"/>
              <a:buAutoNum type="arabicPeriod"/>
            </a:pPr>
            <a:r>
              <a:rPr lang="es-CL" dirty="0">
                <a:solidFill>
                  <a:srgbClr val="FF0000"/>
                </a:solidFill>
                <a:latin typeface="Arial" panose="020B0604020202020204" pitchFamily="34" charset="0"/>
                <a:cs typeface="Arial" panose="020B0604020202020204" pitchFamily="34" charset="0"/>
              </a:rPr>
              <a:t>Nivel kínder a las 08:40 horas</a:t>
            </a:r>
          </a:p>
          <a:p>
            <a:pPr marL="457200" indent="-457200" algn="just">
              <a:buFont typeface="+mj-lt"/>
              <a:buAutoNum type="arabicPeriod"/>
            </a:pPr>
            <a:r>
              <a:rPr lang="es-CL" dirty="0">
                <a:solidFill>
                  <a:srgbClr val="FF0000"/>
                </a:solidFill>
                <a:latin typeface="Arial" panose="020B0604020202020204" pitchFamily="34" charset="0"/>
                <a:cs typeface="Arial" panose="020B0604020202020204" pitchFamily="34" charset="0"/>
              </a:rPr>
              <a:t>Pre kínder a las 08:50 horas</a:t>
            </a:r>
          </a:p>
          <a:p>
            <a:pPr marL="457200" indent="-457200" algn="just">
              <a:buFont typeface="+mj-lt"/>
              <a:buAutoNum type="arabicPeriod"/>
            </a:pPr>
            <a:r>
              <a:rPr lang="es-CL" dirty="0">
                <a:solidFill>
                  <a:srgbClr val="FF0000"/>
                </a:solidFill>
                <a:latin typeface="Arial" panose="020B0604020202020204" pitchFamily="34" charset="0"/>
                <a:cs typeface="Arial" panose="020B0604020202020204" pitchFamily="34" charset="0"/>
              </a:rPr>
              <a:t>Medio Mayor a las 09:00 horas</a:t>
            </a:r>
          </a:p>
          <a:p>
            <a:pPr algn="just"/>
            <a:endParaRPr lang="es-CL" dirty="0" smtClean="0">
              <a:solidFill>
                <a:srgbClr val="FF0000"/>
              </a:solidFill>
              <a:latin typeface="Arial" panose="020B0604020202020204" pitchFamily="34" charset="0"/>
              <a:cs typeface="Arial" panose="020B0604020202020204" pitchFamily="34" charset="0"/>
            </a:endParaRPr>
          </a:p>
          <a:p>
            <a:pPr algn="ctr"/>
            <a:r>
              <a:rPr lang="es-CL" u="sng" dirty="0" smtClean="0">
                <a:latin typeface="Arial" panose="020B0604020202020204" pitchFamily="34" charset="0"/>
                <a:cs typeface="Arial" panose="020B0604020202020204" pitchFamily="34" charset="0"/>
              </a:rPr>
              <a:t>Ingreso en la Tarde:</a:t>
            </a:r>
          </a:p>
          <a:p>
            <a:pPr algn="just"/>
            <a:endParaRPr lang="es-CL" dirty="0">
              <a:latin typeface="Arial" panose="020B0604020202020204" pitchFamily="34" charset="0"/>
              <a:cs typeface="Arial" panose="020B0604020202020204" pitchFamily="34" charset="0"/>
            </a:endParaRPr>
          </a:p>
          <a:p>
            <a:pPr marL="457200" indent="-457200" algn="just">
              <a:buFont typeface="+mj-lt"/>
              <a:buAutoNum type="arabicPeriod"/>
            </a:pPr>
            <a:r>
              <a:rPr lang="es-CL" dirty="0">
                <a:solidFill>
                  <a:srgbClr val="FF0000"/>
                </a:solidFill>
                <a:latin typeface="Arial" panose="020B0604020202020204" pitchFamily="34" charset="0"/>
                <a:cs typeface="Arial" panose="020B0604020202020204" pitchFamily="34" charset="0"/>
              </a:rPr>
              <a:t>Nivel kínder a las </a:t>
            </a:r>
            <a:r>
              <a:rPr lang="es-CL" dirty="0" smtClean="0">
                <a:solidFill>
                  <a:srgbClr val="FF0000"/>
                </a:solidFill>
                <a:latin typeface="Arial" panose="020B0604020202020204" pitchFamily="34" charset="0"/>
                <a:cs typeface="Arial" panose="020B0604020202020204" pitchFamily="34" charset="0"/>
              </a:rPr>
              <a:t>13:40 </a:t>
            </a:r>
            <a:r>
              <a:rPr lang="es-CL" dirty="0">
                <a:solidFill>
                  <a:srgbClr val="FF0000"/>
                </a:solidFill>
                <a:latin typeface="Arial" panose="020B0604020202020204" pitchFamily="34" charset="0"/>
                <a:cs typeface="Arial" panose="020B0604020202020204" pitchFamily="34" charset="0"/>
              </a:rPr>
              <a:t>horas</a:t>
            </a:r>
          </a:p>
          <a:p>
            <a:pPr marL="457200" indent="-457200" algn="just">
              <a:buFont typeface="+mj-lt"/>
              <a:buAutoNum type="arabicPeriod"/>
            </a:pPr>
            <a:r>
              <a:rPr lang="es-CL" dirty="0">
                <a:solidFill>
                  <a:srgbClr val="FF0000"/>
                </a:solidFill>
                <a:latin typeface="Arial" panose="020B0604020202020204" pitchFamily="34" charset="0"/>
                <a:cs typeface="Arial" panose="020B0604020202020204" pitchFamily="34" charset="0"/>
              </a:rPr>
              <a:t>Pre kínder a las </a:t>
            </a:r>
            <a:r>
              <a:rPr lang="es-CL" dirty="0" smtClean="0">
                <a:solidFill>
                  <a:srgbClr val="FF0000"/>
                </a:solidFill>
                <a:latin typeface="Arial" panose="020B0604020202020204" pitchFamily="34" charset="0"/>
                <a:cs typeface="Arial" panose="020B0604020202020204" pitchFamily="34" charset="0"/>
              </a:rPr>
              <a:t>13:50 </a:t>
            </a:r>
            <a:r>
              <a:rPr lang="es-CL" dirty="0">
                <a:solidFill>
                  <a:srgbClr val="FF0000"/>
                </a:solidFill>
                <a:latin typeface="Arial" panose="020B0604020202020204" pitchFamily="34" charset="0"/>
                <a:cs typeface="Arial" panose="020B0604020202020204" pitchFamily="34" charset="0"/>
              </a:rPr>
              <a:t>horas</a:t>
            </a:r>
          </a:p>
          <a:p>
            <a:pPr marL="457200" indent="-457200" algn="just">
              <a:buFont typeface="+mj-lt"/>
              <a:buAutoNum type="arabicPeriod"/>
            </a:pPr>
            <a:r>
              <a:rPr lang="es-CL" dirty="0">
                <a:solidFill>
                  <a:srgbClr val="FF0000"/>
                </a:solidFill>
                <a:latin typeface="Arial" panose="020B0604020202020204" pitchFamily="34" charset="0"/>
                <a:cs typeface="Arial" panose="020B0604020202020204" pitchFamily="34" charset="0"/>
              </a:rPr>
              <a:t>Medio Mayor a las </a:t>
            </a:r>
            <a:r>
              <a:rPr lang="es-CL" dirty="0" smtClean="0">
                <a:solidFill>
                  <a:srgbClr val="FF0000"/>
                </a:solidFill>
                <a:latin typeface="Arial" panose="020B0604020202020204" pitchFamily="34" charset="0"/>
                <a:cs typeface="Arial" panose="020B0604020202020204" pitchFamily="34" charset="0"/>
              </a:rPr>
              <a:t>14:00 horas</a:t>
            </a:r>
          </a:p>
          <a:p>
            <a:pPr marL="457200" indent="-457200" algn="just">
              <a:buFont typeface="+mj-lt"/>
              <a:buAutoNum type="arabicPeriod"/>
            </a:pPr>
            <a:endParaRPr lang="es-CL"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3"/>
          <a:stretch>
            <a:fillRect/>
          </a:stretch>
        </p:blipFill>
        <p:spPr>
          <a:xfrm>
            <a:off x="2742416" y="5458383"/>
            <a:ext cx="5299606" cy="1399617"/>
          </a:xfrm>
          <a:prstGeom prst="rect">
            <a:avLst/>
          </a:prstGeom>
        </p:spPr>
      </p:pic>
      <p:pic>
        <p:nvPicPr>
          <p:cNvPr id="4" name="Imagen 3"/>
          <p:cNvPicPr>
            <a:picLocks noChangeAspect="1"/>
          </p:cNvPicPr>
          <p:nvPr/>
        </p:nvPicPr>
        <p:blipFill>
          <a:blip r:embed="rId4"/>
          <a:stretch>
            <a:fillRect/>
          </a:stretch>
        </p:blipFill>
        <p:spPr>
          <a:xfrm>
            <a:off x="716287" y="0"/>
            <a:ext cx="816935" cy="1005927"/>
          </a:xfrm>
          <a:prstGeom prst="rect">
            <a:avLst/>
          </a:prstGeom>
        </p:spPr>
      </p:pic>
      <p:pic>
        <p:nvPicPr>
          <p:cNvPr id="5" name="Imagen 4"/>
          <p:cNvPicPr>
            <a:picLocks noChangeAspect="1"/>
          </p:cNvPicPr>
          <p:nvPr/>
        </p:nvPicPr>
        <p:blipFill>
          <a:blip r:embed="rId5"/>
          <a:stretch>
            <a:fillRect/>
          </a:stretch>
        </p:blipFill>
        <p:spPr>
          <a:xfrm>
            <a:off x="0" y="1005927"/>
            <a:ext cx="5218628" cy="835224"/>
          </a:xfrm>
          <a:prstGeom prst="rect">
            <a:avLst/>
          </a:prstGeom>
        </p:spPr>
      </p:pic>
    </p:spTree>
    <p:custDataLst>
      <p:tags r:id="rId1"/>
    </p:custDataLst>
    <p:extLst>
      <p:ext uri="{BB962C8B-B14F-4D97-AF65-F5344CB8AC3E}">
        <p14:creationId xmlns:p14="http://schemas.microsoft.com/office/powerpoint/2010/main" val="1896766294"/>
      </p:ext>
    </p:extLst>
  </p:cSld>
  <p:clrMapOvr>
    <a:masterClrMapping/>
  </p:clrMapOvr>
  <mc:AlternateContent xmlns:mc="http://schemas.openxmlformats.org/markup-compatibility/2006" xmlns:p14="http://schemas.microsoft.com/office/powerpoint/2010/main">
    <mc:Choice Requires="p14">
      <p:transition spd="slow" p14:dur="2000" advTm="8455"/>
    </mc:Choice>
    <mc:Fallback xmlns="">
      <p:transition spd="slow" advTm="8455"/>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0147" y="1272246"/>
            <a:ext cx="12288783" cy="6052554"/>
          </a:xfrm>
          <a:prstGeom prst="rect">
            <a:avLst/>
          </a:prstGeom>
        </p:spPr>
        <p:txBody>
          <a:bodyPr wrap="square">
            <a:spAutoFit/>
          </a:bodyPr>
          <a:lstStyle/>
          <a:p>
            <a:pPr lvl="0" algn="just">
              <a:lnSpc>
                <a:spcPct val="107000"/>
              </a:lnSpc>
              <a:spcAft>
                <a:spcPts val="0"/>
              </a:spcAft>
            </a:pPr>
            <a:endParaRPr lang="es-CL" dirty="0" smtClean="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smtClean="0">
                <a:latin typeface="Arial" panose="020B0604020202020204" pitchFamily="34" charset="0"/>
                <a:ea typeface="Calibri" panose="020F0502020204030204" pitchFamily="34" charset="0"/>
                <a:cs typeface="Times New Roman" panose="02020603050405020304" pitchFamily="18" charset="0"/>
              </a:rPr>
              <a:t>Los </a:t>
            </a:r>
            <a:r>
              <a:rPr lang="es-CL" dirty="0">
                <a:latin typeface="Arial" panose="020B0604020202020204" pitchFamily="34" charset="0"/>
                <a:ea typeface="Calibri" panose="020F0502020204030204" pitchFamily="34" charset="0"/>
                <a:cs typeface="Times New Roman" panose="02020603050405020304" pitchFamily="18" charset="0"/>
              </a:rPr>
              <a:t>A</a:t>
            </a:r>
            <a:r>
              <a:rPr lang="es-CL" dirty="0" smtClean="0">
                <a:latin typeface="Arial" panose="020B0604020202020204" pitchFamily="34" charset="0"/>
                <a:ea typeface="Calibri" panose="020F0502020204030204" pitchFamily="34" charset="0"/>
                <a:cs typeface="Times New Roman" panose="02020603050405020304" pitchFamily="18" charset="0"/>
              </a:rPr>
              <a:t>lumnos </a:t>
            </a:r>
            <a:r>
              <a:rPr lang="es-CL" dirty="0">
                <a:latin typeface="Arial" panose="020B0604020202020204" pitchFamily="34" charset="0"/>
                <a:ea typeface="Calibri" panose="020F0502020204030204" pitchFamily="34" charset="0"/>
                <a:cs typeface="Times New Roman" panose="02020603050405020304" pitchFamily="18" charset="0"/>
              </a:rPr>
              <a:t>y Alumnas, deberán pasar por 4 ESTACIONES, que estarán ubicadas en la entrada principal las cuales estarán debidamente señalizadas, y demarcadas.</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lphaLcParenR"/>
            </a:pPr>
            <a:r>
              <a:rPr lang="es-CL" dirty="0">
                <a:latin typeface="Arial" panose="020B0604020202020204" pitchFamily="34" charset="0"/>
                <a:ea typeface="Calibri" panose="020F0502020204030204" pitchFamily="34" charset="0"/>
                <a:cs typeface="Times New Roman" panose="02020603050405020304" pitchFamily="18" charset="0"/>
              </a:rPr>
              <a:t>Estación 1 - Desinfección de </a:t>
            </a:r>
            <a:r>
              <a:rPr lang="es-CL" dirty="0" smtClean="0">
                <a:latin typeface="Arial" panose="020B0604020202020204" pitchFamily="34" charset="0"/>
                <a:ea typeface="Calibri" panose="020F0502020204030204" pitchFamily="34" charset="0"/>
                <a:cs typeface="Times New Roman" panose="02020603050405020304" pitchFamily="18" charset="0"/>
              </a:rPr>
              <a:t>zapatos</a:t>
            </a:r>
          </a:p>
          <a:p>
            <a:pPr marL="342900" lvl="0" indent="-342900" algn="just">
              <a:lnSpc>
                <a:spcPct val="107000"/>
              </a:lnSpc>
              <a:spcAft>
                <a:spcPts val="0"/>
              </a:spcAft>
              <a:buFont typeface="+mj-lt"/>
              <a:buAutoNum type="alphaLcParenR"/>
            </a:pP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lphaLcParenR"/>
            </a:pPr>
            <a:r>
              <a:rPr lang="es-CL" dirty="0">
                <a:latin typeface="Arial" panose="020B0604020202020204" pitchFamily="34" charset="0"/>
                <a:ea typeface="Calibri" panose="020F0502020204030204" pitchFamily="34" charset="0"/>
                <a:cs typeface="Times New Roman" panose="02020603050405020304" pitchFamily="18" charset="0"/>
              </a:rPr>
              <a:t>Estación 2 - Control de </a:t>
            </a:r>
            <a:r>
              <a:rPr lang="es-CL" dirty="0" smtClean="0">
                <a:latin typeface="Arial" panose="020B0604020202020204" pitchFamily="34" charset="0"/>
                <a:ea typeface="Calibri" panose="020F0502020204030204" pitchFamily="34" charset="0"/>
                <a:cs typeface="Times New Roman" panose="02020603050405020304" pitchFamily="18" charset="0"/>
              </a:rPr>
              <a:t>temperatura</a:t>
            </a:r>
          </a:p>
          <a:p>
            <a:pPr marL="342900" lvl="0" indent="-342900" algn="just">
              <a:lnSpc>
                <a:spcPct val="107000"/>
              </a:lnSpc>
              <a:spcAft>
                <a:spcPts val="0"/>
              </a:spcAft>
              <a:buFont typeface="+mj-lt"/>
              <a:buAutoNum type="alphaLcParenR"/>
            </a:pP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lphaLcParenR"/>
            </a:pPr>
            <a:r>
              <a:rPr lang="es-CL" dirty="0">
                <a:latin typeface="Arial" panose="020B0604020202020204" pitchFamily="34" charset="0"/>
                <a:ea typeface="Calibri" panose="020F0502020204030204" pitchFamily="34" charset="0"/>
                <a:cs typeface="Times New Roman" panose="02020603050405020304" pitchFamily="18" charset="0"/>
              </a:rPr>
              <a:t>Estación 3 - Depositar bolsa con su colación (</a:t>
            </a:r>
            <a:r>
              <a:rPr lang="es-CL" dirty="0" smtClean="0">
                <a:latin typeface="Arial" panose="020B0604020202020204" pitchFamily="34" charset="0"/>
                <a:ea typeface="Calibri" panose="020F0502020204030204" pitchFamily="34" charset="0"/>
                <a:cs typeface="Times New Roman" panose="02020603050405020304" pitchFamily="18" charset="0"/>
              </a:rPr>
              <a:t>bolsa de género </a:t>
            </a:r>
            <a:r>
              <a:rPr lang="es-CL" dirty="0">
                <a:latin typeface="Arial" panose="020B0604020202020204" pitchFamily="34" charset="0"/>
                <a:ea typeface="Calibri" panose="020F0502020204030204" pitchFamily="34" charset="0"/>
                <a:cs typeface="Times New Roman" panose="02020603050405020304" pitchFamily="18" charset="0"/>
              </a:rPr>
              <a:t>con su nombre y </a:t>
            </a:r>
            <a:r>
              <a:rPr lang="es-CL" dirty="0" smtClean="0">
                <a:latin typeface="Arial" panose="020B0604020202020204" pitchFamily="34" charset="0"/>
                <a:ea typeface="Calibri" panose="020F0502020204030204" pitchFamily="34" charset="0"/>
                <a:cs typeface="Times New Roman" panose="02020603050405020304" pitchFamily="18" charset="0"/>
              </a:rPr>
              <a:t>nivel).</a:t>
            </a:r>
          </a:p>
          <a:p>
            <a:pPr marL="342900" lvl="0" indent="-342900" algn="just">
              <a:lnSpc>
                <a:spcPct val="107000"/>
              </a:lnSpc>
              <a:spcAft>
                <a:spcPts val="0"/>
              </a:spcAft>
              <a:buFont typeface="+mj-lt"/>
              <a:buAutoNum type="alphaLcParenR"/>
            </a:pP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lphaLcParenR"/>
            </a:pPr>
            <a:r>
              <a:rPr lang="es-CL" dirty="0">
                <a:latin typeface="Arial" panose="020B0604020202020204" pitchFamily="34" charset="0"/>
                <a:ea typeface="Calibri" panose="020F0502020204030204" pitchFamily="34" charset="0"/>
                <a:cs typeface="Times New Roman" panose="02020603050405020304" pitchFamily="18" charset="0"/>
              </a:rPr>
              <a:t>Estación 4 - Aplicación de alcohol gel en las manos</a:t>
            </a:r>
            <a:r>
              <a:rPr lang="es-CL" dirty="0" smtClean="0">
                <a:latin typeface="Arial" panose="020B0604020202020204" pitchFamily="34" charset="0"/>
                <a:ea typeface="Calibri" panose="020F0502020204030204" pitchFamily="34" charset="0"/>
                <a:cs typeface="Times New Roman" panose="02020603050405020304" pitchFamily="18" charset="0"/>
              </a:rPr>
              <a:t>.</a:t>
            </a:r>
          </a:p>
          <a:p>
            <a:pPr lvl="0" algn="just">
              <a:lnSpc>
                <a:spcPct val="107000"/>
              </a:lnSpc>
              <a:spcAft>
                <a:spcPts val="0"/>
              </a:spcAft>
            </a:pPr>
            <a:endParaRPr lang="es-CL" dirty="0" smtClean="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lphaLcPeriod"/>
            </a:pPr>
            <a:endParaRPr lang="es-CL"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lphaLcPeriod"/>
            </a:pPr>
            <a:endParaRPr lang="es-CL" dirty="0" smtClean="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lphaLcPeriod"/>
            </a:pPr>
            <a:endParaRPr lang="es-CL"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lphaLcPeriod"/>
            </a:pPr>
            <a:endParaRPr lang="es-CL" dirty="0" smtClean="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lphaLcPeriod"/>
            </a:pPr>
            <a:endParaRPr lang="es-CL"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lphaLcPeriod"/>
            </a:pPr>
            <a:endParaRPr lang="es-CL" dirty="0" smtClean="0">
              <a:latin typeface="Arial" panose="020B060402020202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r>
              <a:rPr lang="es-CL" sz="2400" b="1" dirty="0" smtClean="0">
                <a:latin typeface="Arial" panose="020B0604020202020204" pitchFamily="34" charset="0"/>
                <a:ea typeface="Calibri" panose="020F0502020204030204" pitchFamily="34" charset="0"/>
                <a:cs typeface="Times New Roman" panose="02020603050405020304" pitchFamily="18" charset="0"/>
              </a:rPr>
              <a:t>           1                             2                                      3                                          4</a:t>
            </a:r>
            <a:endParaRPr lang="es-CL" sz="2400" b="1" dirty="0">
              <a:latin typeface="Arial" panose="020B060402020202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r>
              <a:rPr lang="es-CL" sz="1400" dirty="0">
                <a:latin typeface="Arial Black" panose="020B0A04020102020204" pitchFamily="34" charset="0"/>
                <a:ea typeface="Calibri" panose="020F0502020204030204" pitchFamily="34" charset="0"/>
                <a:cs typeface="Times New Roman" panose="02020603050405020304" pitchFamily="18" charset="0"/>
              </a:rPr>
              <a:t> </a:t>
            </a:r>
            <a:r>
              <a:rPr lang="es-CL" sz="1400" dirty="0" smtClean="0">
                <a:latin typeface="Arial Black" panose="020B0A04020102020204" pitchFamily="34" charset="0"/>
                <a:ea typeface="Calibri" panose="020F0502020204030204" pitchFamily="34" charset="0"/>
                <a:cs typeface="Times New Roman" panose="02020603050405020304" pitchFamily="18" charset="0"/>
              </a:rPr>
              <a:t>                                </a:t>
            </a:r>
            <a:endParaRPr lang="es-CL" sz="1400" dirty="0">
              <a:effectLst/>
              <a:latin typeface="Arial Black" panose="020B0A04020102020204" pitchFamily="34" charset="0"/>
              <a:ea typeface="Calibri" panose="020F0502020204030204" pitchFamily="34" charset="0"/>
              <a:cs typeface="Times New Roman" panose="02020603050405020304" pitchFamily="18" charset="0"/>
            </a:endParaRPr>
          </a:p>
        </p:txBody>
      </p:sp>
      <p:pic>
        <p:nvPicPr>
          <p:cNvPr id="5" name="Imagen 4"/>
          <p:cNvPicPr>
            <a:picLocks noChangeAspect="1"/>
          </p:cNvPicPr>
          <p:nvPr/>
        </p:nvPicPr>
        <p:blipFill rotWithShape="1">
          <a:blip r:embed="rId3"/>
          <a:srcRect l="81852" t="66667"/>
          <a:stretch/>
        </p:blipFill>
        <p:spPr>
          <a:xfrm>
            <a:off x="911090" y="5018955"/>
            <a:ext cx="914262" cy="1521639"/>
          </a:xfrm>
          <a:prstGeom prst="rect">
            <a:avLst/>
          </a:prstGeom>
        </p:spPr>
      </p:pic>
      <p:pic>
        <p:nvPicPr>
          <p:cNvPr id="3" name="Imagen 2"/>
          <p:cNvPicPr>
            <a:picLocks noChangeAspect="1"/>
          </p:cNvPicPr>
          <p:nvPr/>
        </p:nvPicPr>
        <p:blipFill>
          <a:blip r:embed="rId4"/>
          <a:stretch>
            <a:fillRect/>
          </a:stretch>
        </p:blipFill>
        <p:spPr>
          <a:xfrm>
            <a:off x="2568523" y="4541210"/>
            <a:ext cx="3342569" cy="1944111"/>
          </a:xfrm>
          <a:prstGeom prst="rect">
            <a:avLst/>
          </a:prstGeom>
        </p:spPr>
      </p:pic>
      <p:pic>
        <p:nvPicPr>
          <p:cNvPr id="4" name="Imagen 3"/>
          <p:cNvPicPr>
            <a:picLocks noChangeAspect="1"/>
          </p:cNvPicPr>
          <p:nvPr/>
        </p:nvPicPr>
        <p:blipFill rotWithShape="1">
          <a:blip r:embed="rId5"/>
          <a:srcRect l="66913" t="35062" r="3827" b="14403"/>
          <a:stretch/>
        </p:blipFill>
        <p:spPr>
          <a:xfrm>
            <a:off x="6834568" y="4915735"/>
            <a:ext cx="1174044" cy="1520808"/>
          </a:xfrm>
          <a:prstGeom prst="rect">
            <a:avLst/>
          </a:prstGeom>
        </p:spPr>
      </p:pic>
      <p:pic>
        <p:nvPicPr>
          <p:cNvPr id="7" name="Imagen 6"/>
          <p:cNvPicPr>
            <a:picLocks noChangeAspect="1"/>
          </p:cNvPicPr>
          <p:nvPr/>
        </p:nvPicPr>
        <p:blipFill rotWithShape="1">
          <a:blip r:embed="rId6"/>
          <a:srcRect l="34692" t="66337" r="48889"/>
          <a:stretch/>
        </p:blipFill>
        <p:spPr>
          <a:xfrm>
            <a:off x="10295661" y="4861492"/>
            <a:ext cx="1144524" cy="1679102"/>
          </a:xfrm>
          <a:prstGeom prst="rect">
            <a:avLst/>
          </a:prstGeom>
        </p:spPr>
      </p:pic>
      <p:pic>
        <p:nvPicPr>
          <p:cNvPr id="8" name="Imagen 7"/>
          <p:cNvPicPr>
            <a:picLocks noChangeAspect="1"/>
          </p:cNvPicPr>
          <p:nvPr/>
        </p:nvPicPr>
        <p:blipFill rotWithShape="1">
          <a:blip r:embed="rId6"/>
          <a:srcRect l="72469" t="34403" r="19561" b="45350"/>
          <a:stretch/>
        </p:blipFill>
        <p:spPr>
          <a:xfrm>
            <a:off x="9366642" y="4969815"/>
            <a:ext cx="541867" cy="989346"/>
          </a:xfrm>
          <a:prstGeom prst="rect">
            <a:avLst/>
          </a:prstGeom>
        </p:spPr>
      </p:pic>
      <p:pic>
        <p:nvPicPr>
          <p:cNvPr id="6" name="Imagen 5"/>
          <p:cNvPicPr>
            <a:picLocks noChangeAspect="1"/>
          </p:cNvPicPr>
          <p:nvPr/>
        </p:nvPicPr>
        <p:blipFill>
          <a:blip r:embed="rId7"/>
          <a:stretch>
            <a:fillRect/>
          </a:stretch>
        </p:blipFill>
        <p:spPr>
          <a:xfrm>
            <a:off x="798491" y="-15920"/>
            <a:ext cx="798489" cy="761996"/>
          </a:xfrm>
          <a:prstGeom prst="rect">
            <a:avLst/>
          </a:prstGeom>
        </p:spPr>
      </p:pic>
      <p:pic>
        <p:nvPicPr>
          <p:cNvPr id="9" name="Imagen 8"/>
          <p:cNvPicPr>
            <a:picLocks noChangeAspect="1"/>
          </p:cNvPicPr>
          <p:nvPr/>
        </p:nvPicPr>
        <p:blipFill>
          <a:blip r:embed="rId8"/>
          <a:stretch>
            <a:fillRect/>
          </a:stretch>
        </p:blipFill>
        <p:spPr>
          <a:xfrm>
            <a:off x="0" y="746076"/>
            <a:ext cx="5218628" cy="835224"/>
          </a:xfrm>
          <a:prstGeom prst="rect">
            <a:avLst/>
          </a:prstGeom>
        </p:spPr>
      </p:pic>
    </p:spTree>
    <p:custDataLst>
      <p:tags r:id="rId1"/>
    </p:custDataLst>
    <p:extLst>
      <p:ext uri="{BB962C8B-B14F-4D97-AF65-F5344CB8AC3E}">
        <p14:creationId xmlns:p14="http://schemas.microsoft.com/office/powerpoint/2010/main" val="574466068"/>
      </p:ext>
    </p:extLst>
  </p:cSld>
  <p:clrMapOvr>
    <a:masterClrMapping/>
  </p:clrMapOvr>
  <mc:AlternateContent xmlns:mc="http://schemas.openxmlformats.org/markup-compatibility/2006" xmlns:p14="http://schemas.microsoft.com/office/powerpoint/2010/main">
    <mc:Choice Requires="p14">
      <p:transition spd="slow" p14:dur="2000" advTm="15967"/>
    </mc:Choice>
    <mc:Fallback xmlns="">
      <p:transition spd="slow" advTm="15967"/>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3"/>
          <a:srcRect l="2760" t="66564" r="79986"/>
          <a:stretch/>
        </p:blipFill>
        <p:spPr>
          <a:xfrm>
            <a:off x="328225" y="5399976"/>
            <a:ext cx="836344" cy="1476148"/>
          </a:xfrm>
          <a:prstGeom prst="rect">
            <a:avLst/>
          </a:prstGeom>
        </p:spPr>
      </p:pic>
      <p:sp>
        <p:nvSpPr>
          <p:cNvPr id="5" name="Rectángulo 4"/>
          <p:cNvSpPr/>
          <p:nvPr/>
        </p:nvSpPr>
        <p:spPr>
          <a:xfrm>
            <a:off x="361947" y="2020219"/>
            <a:ext cx="11496675" cy="685059"/>
          </a:xfrm>
          <a:prstGeom prst="rect">
            <a:avLst/>
          </a:prstGeom>
        </p:spPr>
        <p:txBody>
          <a:bodyPr wrap="square">
            <a:spAutoFit/>
          </a:bodyPr>
          <a:lstStyle/>
          <a:p>
            <a:pPr marL="285750" lvl="0" indent="-285750" algn="just">
              <a:lnSpc>
                <a:spcPct val="107000"/>
              </a:lnSpc>
              <a:spcAft>
                <a:spcPts val="800"/>
              </a:spcAft>
              <a:buFont typeface="Wingdings" panose="05000000000000000000" pitchFamily="2" charset="2"/>
              <a:buChar char="§"/>
            </a:pPr>
            <a:r>
              <a:rPr lang="es-CL" dirty="0" smtClean="0">
                <a:latin typeface="Arial" panose="020B0604020202020204" pitchFamily="34" charset="0"/>
                <a:ea typeface="Calibri" panose="020F0502020204030204" pitchFamily="34" charset="0"/>
                <a:cs typeface="Times New Roman" panose="02020603050405020304" pitchFamily="18" charset="0"/>
              </a:rPr>
              <a:t>Se </a:t>
            </a:r>
            <a:r>
              <a:rPr lang="es-CL" dirty="0">
                <a:latin typeface="Arial" panose="020B0604020202020204" pitchFamily="34" charset="0"/>
                <a:ea typeface="Calibri" panose="020F0502020204030204" pitchFamily="34" charset="0"/>
                <a:cs typeface="Times New Roman" panose="02020603050405020304" pitchFamily="18" charset="0"/>
              </a:rPr>
              <a:t>sugiere que los apoderados, que llevan a los niños/as a la escuela, no entren al establecimiento, solo que los dejen en la entrada principal y regresen al horario de salida (portón chico).</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6"/>
          <p:cNvSpPr/>
          <p:nvPr/>
        </p:nvSpPr>
        <p:spPr>
          <a:xfrm>
            <a:off x="385995" y="1249848"/>
            <a:ext cx="11413739" cy="646331"/>
          </a:xfrm>
          <a:prstGeom prst="rect">
            <a:avLst/>
          </a:prstGeom>
        </p:spPr>
        <p:txBody>
          <a:bodyPr wrap="square">
            <a:spAutoFit/>
          </a:bodyPr>
          <a:lstStyle/>
          <a:p>
            <a:pPr marL="285750" indent="-285750" algn="just">
              <a:buFont typeface="Wingdings" panose="05000000000000000000" pitchFamily="2" charset="2"/>
              <a:buChar char="§"/>
            </a:pPr>
            <a:r>
              <a:rPr lang="es-CL" dirty="0" smtClean="0">
                <a:latin typeface="Arial" panose="020B0604020202020204" pitchFamily="34" charset="0"/>
                <a:ea typeface="Calibri" panose="020F0502020204030204" pitchFamily="34" charset="0"/>
              </a:rPr>
              <a:t>Los alumnos/as, </a:t>
            </a:r>
            <a:r>
              <a:rPr lang="es-CL" dirty="0">
                <a:latin typeface="Arial" panose="020B0604020202020204" pitchFamily="34" charset="0"/>
                <a:ea typeface="Calibri" panose="020F0502020204030204" pitchFamily="34" charset="0"/>
              </a:rPr>
              <a:t>deberán evitar contacto físico, y evitar saludos de besos. Deberán poner en práctica los diferentes saludos que </a:t>
            </a:r>
            <a:r>
              <a:rPr lang="es-CL" dirty="0" smtClean="0">
                <a:latin typeface="Arial" panose="020B0604020202020204" pitchFamily="34" charset="0"/>
                <a:ea typeface="Calibri" panose="020F0502020204030204" pitchFamily="34" charset="0"/>
              </a:rPr>
              <a:t>existen.</a:t>
            </a:r>
            <a:endParaRPr lang="es-CL" dirty="0"/>
          </a:p>
        </p:txBody>
      </p:sp>
      <p:pic>
        <p:nvPicPr>
          <p:cNvPr id="8" name="Imagen 7"/>
          <p:cNvPicPr>
            <a:picLocks noChangeAspect="1"/>
          </p:cNvPicPr>
          <p:nvPr/>
        </p:nvPicPr>
        <p:blipFill rotWithShape="1">
          <a:blip r:embed="rId3"/>
          <a:srcRect l="19797" t="66342" r="65813"/>
          <a:stretch/>
        </p:blipFill>
        <p:spPr>
          <a:xfrm>
            <a:off x="2989893" y="5491976"/>
            <a:ext cx="802889" cy="1366024"/>
          </a:xfrm>
          <a:prstGeom prst="rect">
            <a:avLst/>
          </a:prstGeom>
        </p:spPr>
      </p:pic>
      <p:pic>
        <p:nvPicPr>
          <p:cNvPr id="9" name="Imagen 8"/>
          <p:cNvPicPr>
            <a:picLocks noChangeAspect="1"/>
          </p:cNvPicPr>
          <p:nvPr/>
        </p:nvPicPr>
        <p:blipFill rotWithShape="1">
          <a:blip r:embed="rId3"/>
          <a:srcRect l="51138" t="66504" r="34594"/>
          <a:stretch/>
        </p:blipFill>
        <p:spPr>
          <a:xfrm>
            <a:off x="5595809" y="5475250"/>
            <a:ext cx="861197" cy="1382750"/>
          </a:xfrm>
          <a:prstGeom prst="rect">
            <a:avLst/>
          </a:prstGeom>
        </p:spPr>
      </p:pic>
      <p:pic>
        <p:nvPicPr>
          <p:cNvPr id="10" name="Imagen 9"/>
          <p:cNvPicPr>
            <a:picLocks noChangeAspect="1"/>
          </p:cNvPicPr>
          <p:nvPr/>
        </p:nvPicPr>
        <p:blipFill rotWithShape="1">
          <a:blip r:embed="rId3"/>
          <a:srcRect l="65163" t="66992" r="18129"/>
          <a:stretch/>
        </p:blipFill>
        <p:spPr>
          <a:xfrm>
            <a:off x="8074649" y="5491976"/>
            <a:ext cx="935536" cy="1366023"/>
          </a:xfrm>
          <a:prstGeom prst="rect">
            <a:avLst/>
          </a:prstGeom>
        </p:spPr>
      </p:pic>
      <p:pic>
        <p:nvPicPr>
          <p:cNvPr id="11" name="Imagen 10"/>
          <p:cNvPicPr>
            <a:picLocks noChangeAspect="1"/>
          </p:cNvPicPr>
          <p:nvPr/>
        </p:nvPicPr>
        <p:blipFill rotWithShape="1">
          <a:blip r:embed="rId3"/>
          <a:srcRect l="81626" t="66817"/>
          <a:stretch/>
        </p:blipFill>
        <p:spPr>
          <a:xfrm>
            <a:off x="10455043" y="5400636"/>
            <a:ext cx="1090489" cy="1439899"/>
          </a:xfrm>
          <a:prstGeom prst="rect">
            <a:avLst/>
          </a:prstGeom>
        </p:spPr>
      </p:pic>
      <p:pic>
        <p:nvPicPr>
          <p:cNvPr id="12" name="Imagen 11"/>
          <p:cNvPicPr>
            <a:picLocks noChangeAspect="1"/>
          </p:cNvPicPr>
          <p:nvPr/>
        </p:nvPicPr>
        <p:blipFill>
          <a:blip r:embed="rId4"/>
          <a:stretch>
            <a:fillRect/>
          </a:stretch>
        </p:blipFill>
        <p:spPr>
          <a:xfrm>
            <a:off x="1666974" y="6057550"/>
            <a:ext cx="770465" cy="579170"/>
          </a:xfrm>
          <a:prstGeom prst="rect">
            <a:avLst/>
          </a:prstGeom>
        </p:spPr>
      </p:pic>
      <p:pic>
        <p:nvPicPr>
          <p:cNvPr id="13" name="Imagen 12"/>
          <p:cNvPicPr>
            <a:picLocks noChangeAspect="1"/>
          </p:cNvPicPr>
          <p:nvPr/>
        </p:nvPicPr>
        <p:blipFill>
          <a:blip r:embed="rId4"/>
          <a:stretch>
            <a:fillRect/>
          </a:stretch>
        </p:blipFill>
        <p:spPr>
          <a:xfrm>
            <a:off x="4345237" y="6101113"/>
            <a:ext cx="748162" cy="579170"/>
          </a:xfrm>
          <a:prstGeom prst="rect">
            <a:avLst/>
          </a:prstGeom>
        </p:spPr>
      </p:pic>
      <p:pic>
        <p:nvPicPr>
          <p:cNvPr id="14" name="Imagen 13"/>
          <p:cNvPicPr>
            <a:picLocks noChangeAspect="1"/>
          </p:cNvPicPr>
          <p:nvPr/>
        </p:nvPicPr>
        <p:blipFill>
          <a:blip r:embed="rId4"/>
          <a:stretch>
            <a:fillRect/>
          </a:stretch>
        </p:blipFill>
        <p:spPr>
          <a:xfrm>
            <a:off x="6890648" y="6045353"/>
            <a:ext cx="792767" cy="579170"/>
          </a:xfrm>
          <a:prstGeom prst="rect">
            <a:avLst/>
          </a:prstGeom>
        </p:spPr>
      </p:pic>
      <p:pic>
        <p:nvPicPr>
          <p:cNvPr id="15" name="Imagen 14"/>
          <p:cNvPicPr>
            <a:picLocks noChangeAspect="1"/>
          </p:cNvPicPr>
          <p:nvPr/>
        </p:nvPicPr>
        <p:blipFill>
          <a:blip r:embed="rId4"/>
          <a:stretch>
            <a:fillRect/>
          </a:stretch>
        </p:blipFill>
        <p:spPr>
          <a:xfrm>
            <a:off x="9358428" y="6045353"/>
            <a:ext cx="893128" cy="579170"/>
          </a:xfrm>
          <a:prstGeom prst="rect">
            <a:avLst/>
          </a:prstGeom>
        </p:spPr>
      </p:pic>
      <p:sp>
        <p:nvSpPr>
          <p:cNvPr id="17" name="Rectángulo 16"/>
          <p:cNvSpPr/>
          <p:nvPr/>
        </p:nvSpPr>
        <p:spPr>
          <a:xfrm>
            <a:off x="377852" y="3798818"/>
            <a:ext cx="11461719" cy="1870512"/>
          </a:xfrm>
          <a:prstGeom prst="rect">
            <a:avLst/>
          </a:prstGeom>
        </p:spPr>
        <p:txBody>
          <a:bodyPr wrap="square">
            <a:spAutoFit/>
          </a:bodyPr>
          <a:lstStyle/>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En el caso de que un niño/a presente </a:t>
            </a:r>
            <a:r>
              <a:rPr lang="es-CL" dirty="0" smtClean="0">
                <a:latin typeface="Arial" panose="020B0604020202020204" pitchFamily="34" charset="0"/>
                <a:ea typeface="Calibri" panose="020F0502020204030204" pitchFamily="34" charset="0"/>
                <a:cs typeface="Times New Roman" panose="02020603050405020304" pitchFamily="18" charset="0"/>
              </a:rPr>
              <a:t>37,5° </a:t>
            </a:r>
            <a:r>
              <a:rPr lang="es-CL" dirty="0">
                <a:latin typeface="Arial" panose="020B0604020202020204" pitchFamily="34" charset="0"/>
                <a:ea typeface="Calibri" panose="020F0502020204030204" pitchFamily="34" charset="0"/>
                <a:cs typeface="Times New Roman" panose="02020603050405020304" pitchFamily="18" charset="0"/>
              </a:rPr>
              <a:t>al momento del control de temperatura, el apoderado, será llevado a sala 2, por la docente a cargo del menor y deberá llenar encuesta de síntomas previos.</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smtClean="0">
                <a:latin typeface="Arial" panose="020B0604020202020204" pitchFamily="34" charset="0"/>
                <a:ea typeface="Calibri" panose="020F0502020204030204" pitchFamily="34" charset="0"/>
                <a:cs typeface="Times New Roman" panose="02020603050405020304" pitchFamily="18" charset="0"/>
              </a:rPr>
              <a:t>Se les solicitará a los apoderados, que diariamente antes de trasladar a sus hijos a la escuela, hagan un control de temperatura, antes de salir de su domicilio.</a:t>
            </a:r>
            <a:endParaRPr lang="es-CL" dirty="0" smtClean="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80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Rectángulo 17"/>
          <p:cNvSpPr/>
          <p:nvPr/>
        </p:nvSpPr>
        <p:spPr>
          <a:xfrm>
            <a:off x="361947" y="2521032"/>
            <a:ext cx="11313379" cy="1277786"/>
          </a:xfrm>
          <a:prstGeom prst="rect">
            <a:avLst/>
          </a:prstGeom>
        </p:spPr>
        <p:txBody>
          <a:bodyPr wrap="square">
            <a:spAutoFit/>
          </a:bodyPr>
          <a:lstStyle/>
          <a:p>
            <a:pPr marL="457200" algn="just">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smtClean="0">
                <a:latin typeface="Arial" panose="020B0604020202020204" pitchFamily="34" charset="0"/>
                <a:ea typeface="Calibri" panose="020F0502020204030204" pitchFamily="34" charset="0"/>
                <a:cs typeface="Times New Roman" panose="02020603050405020304" pitchFamily="18" charset="0"/>
              </a:rPr>
              <a:t>El apoderado, deberá firmar un documento, que certifica que controló la temperatura de su hijo antes de ir la escuela, quedando este documento en manos de la docente a cargo.</a:t>
            </a:r>
            <a:endParaRPr lang="es-CL" dirty="0" smtClean="0">
              <a:latin typeface="Calibri" panose="020F0502020204030204" pitchFamily="34" charset="0"/>
              <a:ea typeface="Calibri" panose="020F0502020204030204" pitchFamily="34" charset="0"/>
              <a:cs typeface="Times New Roman" panose="02020603050405020304" pitchFamily="18" charset="0"/>
            </a:endParaRPr>
          </a:p>
          <a:p>
            <a:pPr marL="285750" lvl="0" indent="-285750" algn="just">
              <a:lnSpc>
                <a:spcPct val="107000"/>
              </a:lnSpc>
              <a:spcAft>
                <a:spcPts val="800"/>
              </a:spcAft>
              <a:buFont typeface="Wingdings" panose="05000000000000000000" pitchFamily="2" charset="2"/>
              <a:buChar char="§"/>
            </a:pPr>
            <a:r>
              <a:rPr lang="es-CL" dirty="0" smtClean="0">
                <a:latin typeface="Arial" panose="020B0604020202020204" pitchFamily="34" charset="0"/>
                <a:ea typeface="Calibri" panose="020F0502020204030204" pitchFamily="34" charset="0"/>
                <a:cs typeface="Times New Roman" panose="02020603050405020304" pitchFamily="18" charset="0"/>
              </a:rPr>
              <a:t>Los  </a:t>
            </a:r>
            <a:r>
              <a:rPr lang="es-CL" dirty="0">
                <a:latin typeface="Arial" panose="020B0604020202020204" pitchFamily="34" charset="0"/>
                <a:ea typeface="Calibri" panose="020F0502020204030204" pitchFamily="34" charset="0"/>
                <a:cs typeface="Times New Roman" panose="02020603050405020304" pitchFamily="18" charset="0"/>
              </a:rPr>
              <a:t>alumno/a que presenten tos y  mucha congestión nasal, no podrá ingresar a clases.</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Rectángulo 1"/>
          <p:cNvSpPr/>
          <p:nvPr/>
        </p:nvSpPr>
        <p:spPr>
          <a:xfrm>
            <a:off x="2914185" y="159808"/>
            <a:ext cx="6096000" cy="981423"/>
          </a:xfrm>
          <a:prstGeom prst="rect">
            <a:avLst/>
          </a:prstGeom>
        </p:spPr>
        <p:txBody>
          <a:bodyPr>
            <a:spAutoFit/>
          </a:bodyPr>
          <a:lstStyle/>
          <a:p>
            <a:pPr algn="ctr">
              <a:lnSpc>
                <a:spcPct val="107000"/>
              </a:lnSpc>
              <a:spcAft>
                <a:spcPts val="800"/>
              </a:spcAft>
            </a:pPr>
            <a:r>
              <a:rPr lang="es-CL" b="1" u="sng" dirty="0">
                <a:solidFill>
                  <a:srgbClr val="0070C0"/>
                </a:solidFill>
                <a:latin typeface="Arial" panose="020B0604020202020204" pitchFamily="34" charset="0"/>
                <a:ea typeface="Calibri" panose="020F0502020204030204" pitchFamily="34" charset="0"/>
                <a:cs typeface="Times New Roman" panose="02020603050405020304" pitchFamily="18" charset="0"/>
              </a:rPr>
              <a:t>INGRESO AL ESTABLECIMIENTO ESCOLAR, DEL  PERSONAL DOCENTE, FONOAUDIOLOGOS, DIRECTIVOS Y AUXILIARES:</a:t>
            </a:r>
            <a:endParaRPr lang="es-CL"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p:cNvPicPr>
            <a:picLocks noChangeAspect="1"/>
          </p:cNvPicPr>
          <p:nvPr/>
        </p:nvPicPr>
        <p:blipFill>
          <a:blip r:embed="rId5"/>
          <a:stretch>
            <a:fillRect/>
          </a:stretch>
        </p:blipFill>
        <p:spPr>
          <a:xfrm>
            <a:off x="874236" y="509067"/>
            <a:ext cx="5218628" cy="835224"/>
          </a:xfrm>
          <a:prstGeom prst="rect">
            <a:avLst/>
          </a:prstGeom>
        </p:spPr>
      </p:pic>
      <p:pic>
        <p:nvPicPr>
          <p:cNvPr id="6" name="Imagen 5"/>
          <p:cNvPicPr>
            <a:picLocks noChangeAspect="1"/>
          </p:cNvPicPr>
          <p:nvPr/>
        </p:nvPicPr>
        <p:blipFill>
          <a:blip r:embed="rId6"/>
          <a:stretch>
            <a:fillRect/>
          </a:stretch>
        </p:blipFill>
        <p:spPr>
          <a:xfrm>
            <a:off x="32010" y="-6304"/>
            <a:ext cx="798645" cy="762066"/>
          </a:xfrm>
          <a:prstGeom prst="rect">
            <a:avLst/>
          </a:prstGeom>
        </p:spPr>
      </p:pic>
    </p:spTree>
    <p:custDataLst>
      <p:tags r:id="rId1"/>
    </p:custDataLst>
    <p:extLst>
      <p:ext uri="{BB962C8B-B14F-4D97-AF65-F5344CB8AC3E}">
        <p14:creationId xmlns:p14="http://schemas.microsoft.com/office/powerpoint/2010/main" val="2431428029"/>
      </p:ext>
    </p:extLst>
  </p:cSld>
  <p:clrMapOvr>
    <a:masterClrMapping/>
  </p:clrMapOvr>
  <mc:AlternateContent xmlns:mc="http://schemas.openxmlformats.org/markup-compatibility/2006" xmlns:p14="http://schemas.microsoft.com/office/powerpoint/2010/main">
    <mc:Choice Requires="p14">
      <p:transition spd="slow" p14:dur="2000" advTm="28293"/>
    </mc:Choice>
    <mc:Fallback xmlns="">
      <p:transition spd="slow" advTm="28293"/>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702312" y="0"/>
            <a:ext cx="6096000" cy="981423"/>
          </a:xfrm>
          <a:prstGeom prst="rect">
            <a:avLst/>
          </a:prstGeom>
        </p:spPr>
        <p:txBody>
          <a:bodyPr>
            <a:spAutoFit/>
          </a:bodyPr>
          <a:lstStyle/>
          <a:p>
            <a:pPr algn="ctr">
              <a:lnSpc>
                <a:spcPct val="107000"/>
              </a:lnSpc>
              <a:spcAft>
                <a:spcPts val="800"/>
              </a:spcAft>
            </a:pPr>
            <a:r>
              <a:rPr lang="es-CL" b="1" u="sng" dirty="0">
                <a:solidFill>
                  <a:srgbClr val="0070C0"/>
                </a:solidFill>
                <a:latin typeface="Arial" panose="020B0604020202020204" pitchFamily="34" charset="0"/>
                <a:ea typeface="Calibri" panose="020F0502020204030204" pitchFamily="34" charset="0"/>
                <a:cs typeface="Times New Roman" panose="02020603050405020304" pitchFamily="18" charset="0"/>
              </a:rPr>
              <a:t>INGRESO AL ESTABLECIMIENTO ESCOLAR, DEL  PERSONAL DOCENTE, FONOAUDIOLOGOS, DIRECTIVOS Y </a:t>
            </a:r>
            <a:r>
              <a:rPr lang="es-CL" b="1" u="sng"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AUXILIARES:</a:t>
            </a:r>
            <a:endParaRPr lang="es-CL"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ángulo 3"/>
          <p:cNvSpPr/>
          <p:nvPr/>
        </p:nvSpPr>
        <p:spPr>
          <a:xfrm>
            <a:off x="26805" y="1582317"/>
            <a:ext cx="12087922" cy="4446602"/>
          </a:xfrm>
          <a:prstGeom prst="rect">
            <a:avLst/>
          </a:prstGeom>
        </p:spPr>
        <p:txBody>
          <a:bodyPr wrap="square">
            <a:spAutoFit/>
          </a:bodyPr>
          <a:lstStyle/>
          <a:p>
            <a:pPr>
              <a:lnSpc>
                <a:spcPct val="107000"/>
              </a:lnSpc>
              <a:spcAft>
                <a:spcPts val="800"/>
              </a:spcAft>
            </a:pPr>
            <a:r>
              <a:rPr lang="es-CL" b="1" u="sng" dirty="0">
                <a:solidFill>
                  <a:srgbClr val="0070C0"/>
                </a:solidFill>
                <a:latin typeface="Arial" panose="020B0604020202020204" pitchFamily="34" charset="0"/>
                <a:ea typeface="Calibri" panose="020F0502020204030204" pitchFamily="34" charset="0"/>
                <a:cs typeface="Times New Roman" panose="02020603050405020304" pitchFamily="18" charset="0"/>
              </a:rPr>
              <a:t>CONTROL DIARIO DE TEMPERATURA:</a:t>
            </a:r>
            <a:endParaRPr lang="es-CL"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Wingdings" panose="05000000000000000000" pitchFamily="2" charset="2"/>
              <a:buChar char="§"/>
            </a:pPr>
            <a:r>
              <a:rPr lang="es-CL" dirty="0" smtClean="0">
                <a:latin typeface="Arial" panose="020B0604020202020204" pitchFamily="34" charset="0"/>
                <a:ea typeface="Calibri" panose="020F0502020204030204" pitchFamily="34" charset="0"/>
                <a:cs typeface="Times New Roman" panose="02020603050405020304" pitchFamily="18" charset="0"/>
              </a:rPr>
              <a:t>Se </a:t>
            </a:r>
            <a:r>
              <a:rPr lang="es-CL" dirty="0">
                <a:latin typeface="Arial" panose="020B0604020202020204" pitchFamily="34" charset="0"/>
                <a:ea typeface="Calibri" panose="020F0502020204030204" pitchFamily="34" charset="0"/>
                <a:cs typeface="Times New Roman" panose="02020603050405020304" pitchFamily="18" charset="0"/>
              </a:rPr>
              <a:t>controlará diariamente la temperatura corporal, al entrar al establecimiento escolar, las encargadas de controlar serán las integrantes del comité PISE, Tía </a:t>
            </a:r>
            <a:r>
              <a:rPr lang="es-CL" dirty="0" err="1">
                <a:latin typeface="Arial" panose="020B0604020202020204" pitchFamily="34" charset="0"/>
                <a:ea typeface="Calibri" panose="020F0502020204030204" pitchFamily="34" charset="0"/>
                <a:cs typeface="Times New Roman" panose="02020603050405020304" pitchFamily="18" charset="0"/>
              </a:rPr>
              <a:t>Yanina</a:t>
            </a:r>
            <a:r>
              <a:rPr lang="es-CL" dirty="0">
                <a:latin typeface="Arial" panose="020B0604020202020204" pitchFamily="34" charset="0"/>
                <a:ea typeface="Calibri" panose="020F0502020204030204" pitchFamily="34" charset="0"/>
                <a:cs typeface="Times New Roman" panose="02020603050405020304" pitchFamily="18" charset="0"/>
              </a:rPr>
              <a:t> Godoy y Marcela Castillo, quienes anotarán y llevarán un registro  escrito de temperatura. De no estar presentes ambas encargadas, cada docente deberá acercarse a secretaria, a auto - controlarse la temperatura corporal con termómetro infra - rojo dispuesto en mesón de secretaria, y anotar su temperatura en el reporte escrito.</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285750" lvl="0" indent="-28575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El docente que al momento de llegar al establecimiento escolar presente 37,8° de temperatura, al momento del control diario, deberá  llenar encuesta de posibles síntomas </a:t>
            </a:r>
            <a:r>
              <a:rPr lang="es-CL" dirty="0" smtClean="0">
                <a:latin typeface="Arial" panose="020B0604020202020204" pitchFamily="34" charset="0"/>
                <a:ea typeface="Calibri" panose="020F0502020204030204" pitchFamily="34" charset="0"/>
                <a:cs typeface="Times New Roman" panose="02020603050405020304" pitchFamily="18" charset="0"/>
              </a:rPr>
              <a:t>previos, integrante de PISE, les facilitarán y ayudarán a llenar dicho cuestionario. El cuestionario, estará en mesón de recepción.</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285750" lvl="0" indent="-28575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Cualquier duda con respeto a reglamento interno deberá hacerlo a encargada de Comité Paritario, tía Jennifer Carmona.</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n 4"/>
          <p:cNvPicPr>
            <a:picLocks noChangeAspect="1"/>
          </p:cNvPicPr>
          <p:nvPr/>
        </p:nvPicPr>
        <p:blipFill>
          <a:blip r:embed="rId3"/>
          <a:stretch>
            <a:fillRect/>
          </a:stretch>
        </p:blipFill>
        <p:spPr>
          <a:xfrm>
            <a:off x="4576267" y="5356999"/>
            <a:ext cx="2348089" cy="1668426"/>
          </a:xfrm>
          <a:prstGeom prst="rect">
            <a:avLst/>
          </a:prstGeom>
        </p:spPr>
      </p:pic>
      <p:pic>
        <p:nvPicPr>
          <p:cNvPr id="2" name="Imagen 1"/>
          <p:cNvPicPr>
            <a:picLocks noChangeAspect="1"/>
          </p:cNvPicPr>
          <p:nvPr/>
        </p:nvPicPr>
        <p:blipFill>
          <a:blip r:embed="rId4"/>
          <a:stretch>
            <a:fillRect/>
          </a:stretch>
        </p:blipFill>
        <p:spPr>
          <a:xfrm>
            <a:off x="1091757" y="-23139"/>
            <a:ext cx="798645" cy="762066"/>
          </a:xfrm>
          <a:prstGeom prst="rect">
            <a:avLst/>
          </a:prstGeom>
        </p:spPr>
      </p:pic>
      <p:pic>
        <p:nvPicPr>
          <p:cNvPr id="6" name="Imagen 5"/>
          <p:cNvPicPr>
            <a:picLocks noChangeAspect="1"/>
          </p:cNvPicPr>
          <p:nvPr/>
        </p:nvPicPr>
        <p:blipFill>
          <a:blip r:embed="rId5"/>
          <a:stretch>
            <a:fillRect/>
          </a:stretch>
        </p:blipFill>
        <p:spPr>
          <a:xfrm>
            <a:off x="279847" y="715788"/>
            <a:ext cx="5218628" cy="835224"/>
          </a:xfrm>
          <a:prstGeom prst="rect">
            <a:avLst/>
          </a:prstGeom>
        </p:spPr>
      </p:pic>
    </p:spTree>
    <p:custDataLst>
      <p:tags r:id="rId1"/>
    </p:custDataLst>
    <p:extLst>
      <p:ext uri="{BB962C8B-B14F-4D97-AF65-F5344CB8AC3E}">
        <p14:creationId xmlns:p14="http://schemas.microsoft.com/office/powerpoint/2010/main" val="988725493"/>
      </p:ext>
    </p:extLst>
  </p:cSld>
  <p:clrMapOvr>
    <a:masterClrMapping/>
  </p:clrMapOvr>
  <mc:AlternateContent xmlns:mc="http://schemas.openxmlformats.org/markup-compatibility/2006" xmlns:p14="http://schemas.microsoft.com/office/powerpoint/2010/main">
    <mc:Choice Requires="p14">
      <p:transition spd="slow" p14:dur="2000" advTm="24905"/>
    </mc:Choice>
    <mc:Fallback xmlns="">
      <p:transition spd="slow" advTm="24905"/>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52276" y="124129"/>
            <a:ext cx="11976409" cy="3648691"/>
          </a:xfrm>
          <a:prstGeom prst="rect">
            <a:avLst/>
          </a:prstGeom>
        </p:spPr>
        <p:txBody>
          <a:bodyPr wrap="square">
            <a:spAutoFit/>
          </a:bodyPr>
          <a:lstStyle/>
          <a:p>
            <a:pPr marL="285750" lvl="0" indent="-28575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Si el docente presentó temperatura el día anterior, y síntomas de malestar deberá dar aviso de inmediato  a jefa de UTP,  o Coordinadora de personal y consultar en centro médico.</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Tía Nadia Ramírez, recepcionista de la escuela, deberá controlar temperatura a toda persona externa que entre al establecimiento escolar, ya sean apoderados a buscar informes, cuadernillos o llenado de ficha de matrícula, y personal de otras escuelas, que entren al establecimiento escolar, además de indicarles que se desinfecten sus zapatos y que se apliquen alcohol gel.</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Tía Nadia Ramírez, deberá solicitar a auxiliar de aseo de turno, que desinfecte inmediatamente la manilla de puerta de entrada, el timbre del </a:t>
            </a:r>
            <a:r>
              <a:rPr lang="es-CL" dirty="0" err="1">
                <a:latin typeface="Arial" panose="020B0604020202020204" pitchFamily="34" charset="0"/>
                <a:ea typeface="Calibri" panose="020F0502020204030204" pitchFamily="34" charset="0"/>
                <a:cs typeface="Times New Roman" panose="02020603050405020304" pitchFamily="18" charset="0"/>
              </a:rPr>
              <a:t>citófono</a:t>
            </a:r>
            <a:r>
              <a:rPr lang="es-CL" dirty="0">
                <a:latin typeface="Arial" panose="020B0604020202020204" pitchFamily="34" charset="0"/>
                <a:ea typeface="Calibri" panose="020F0502020204030204" pitchFamily="34" charset="0"/>
                <a:cs typeface="Times New Roman" panose="02020603050405020304" pitchFamily="18" charset="0"/>
              </a:rPr>
              <a:t>, mesón de recepción, cada vez que ingrese alguien externo al establecimiento.</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ángulo 3"/>
          <p:cNvSpPr/>
          <p:nvPr/>
        </p:nvSpPr>
        <p:spPr>
          <a:xfrm>
            <a:off x="198379" y="3440671"/>
            <a:ext cx="12084205" cy="2166875"/>
          </a:xfrm>
          <a:prstGeom prst="rect">
            <a:avLst/>
          </a:prstGeom>
        </p:spPr>
        <p:txBody>
          <a:bodyPr wrap="square">
            <a:spAutoFit/>
          </a:bodyPr>
          <a:lstStyle/>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Tía </a:t>
            </a:r>
            <a:r>
              <a:rPr lang="es-CL" dirty="0" err="1">
                <a:latin typeface="Arial" panose="020B0604020202020204" pitchFamily="34" charset="0"/>
                <a:ea typeface="Calibri" panose="020F0502020204030204" pitchFamily="34" charset="0"/>
                <a:cs typeface="Times New Roman" panose="02020603050405020304" pitchFamily="18" charset="0"/>
              </a:rPr>
              <a:t>Liany</a:t>
            </a:r>
            <a:r>
              <a:rPr lang="es-CL" dirty="0">
                <a:latin typeface="Arial" panose="020B0604020202020204" pitchFamily="34" charset="0"/>
                <a:ea typeface="Calibri" panose="020F0502020204030204" pitchFamily="34" charset="0"/>
                <a:cs typeface="Times New Roman" panose="02020603050405020304" pitchFamily="18" charset="0"/>
              </a:rPr>
              <a:t> Sánchez administrativa, deberá controlar la temperatura del personal administrativo y directivo, también se dispondrá de un dispensador de alcohol gel, en el segundo nivel del establecimiento escolar.</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285750" lvl="0" indent="-28575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Personal auxiliar, deberá acercarse diariamente a recepción para controlarse la temperatura, Tío Alberto, Tía </a:t>
            </a:r>
            <a:r>
              <a:rPr lang="es-CL" dirty="0" err="1">
                <a:latin typeface="Arial" panose="020B0604020202020204" pitchFamily="34" charset="0"/>
                <a:ea typeface="Calibri" panose="020F0502020204030204" pitchFamily="34" charset="0"/>
                <a:cs typeface="Times New Roman" panose="02020603050405020304" pitchFamily="18" charset="0"/>
              </a:rPr>
              <a:t>Maryorie</a:t>
            </a:r>
            <a:r>
              <a:rPr lang="es-CL" dirty="0">
                <a:latin typeface="Arial" panose="020B0604020202020204" pitchFamily="34" charset="0"/>
                <a:ea typeface="Calibri" panose="020F0502020204030204" pitchFamily="34" charset="0"/>
                <a:cs typeface="Times New Roman" panose="02020603050405020304" pitchFamily="18" charset="0"/>
              </a:rPr>
              <a:t>.</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80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n 1"/>
          <p:cNvPicPr>
            <a:picLocks noChangeAspect="1"/>
          </p:cNvPicPr>
          <p:nvPr/>
        </p:nvPicPr>
        <p:blipFill rotWithShape="1">
          <a:blip r:embed="rId3"/>
          <a:srcRect l="-1482" t="19491" r="18148" b="19953"/>
          <a:stretch/>
        </p:blipFill>
        <p:spPr>
          <a:xfrm>
            <a:off x="4275787" y="4913489"/>
            <a:ext cx="3107624" cy="1944511"/>
          </a:xfrm>
          <a:prstGeom prst="rect">
            <a:avLst/>
          </a:prstGeom>
        </p:spPr>
      </p:pic>
    </p:spTree>
    <p:custDataLst>
      <p:tags r:id="rId1"/>
    </p:custDataLst>
    <p:extLst>
      <p:ext uri="{BB962C8B-B14F-4D97-AF65-F5344CB8AC3E}">
        <p14:creationId xmlns:p14="http://schemas.microsoft.com/office/powerpoint/2010/main" val="851889872"/>
      </p:ext>
    </p:extLst>
  </p:cSld>
  <p:clrMapOvr>
    <a:masterClrMapping/>
  </p:clrMapOvr>
  <mc:AlternateContent xmlns:mc="http://schemas.openxmlformats.org/markup-compatibility/2006" xmlns:p14="http://schemas.microsoft.com/office/powerpoint/2010/main">
    <mc:Choice Requires="p14">
      <p:transition spd="slow" p14:dur="2000" advTm="25866"/>
    </mc:Choice>
    <mc:Fallback xmlns="">
      <p:transition spd="slow" advTm="25866"/>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1764716"/>
            <a:ext cx="11808199" cy="5335691"/>
          </a:xfrm>
          <a:prstGeom prst="rect">
            <a:avLst/>
          </a:prstGeom>
        </p:spPr>
        <p:txBody>
          <a:bodyPr wrap="square">
            <a:spAutoFit/>
          </a:bodyPr>
          <a:lstStyle/>
          <a:p>
            <a:pPr algn="ctr">
              <a:lnSpc>
                <a:spcPct val="107000"/>
              </a:lnSpc>
              <a:spcAft>
                <a:spcPts val="800"/>
              </a:spcAft>
            </a:pPr>
            <a:r>
              <a:rPr lang="es-CL" b="1" u="sng" dirty="0">
                <a:solidFill>
                  <a:srgbClr val="0070C0"/>
                </a:solidFill>
                <a:latin typeface="Arial" panose="020B0604020202020204" pitchFamily="34" charset="0"/>
                <a:ea typeface="Calibri" panose="020F0502020204030204" pitchFamily="34" charset="0"/>
                <a:cs typeface="Times New Roman" panose="02020603050405020304" pitchFamily="18" charset="0"/>
              </a:rPr>
              <a:t>HORARIO DE SALIDA DE LOS ALUMNOS:</a:t>
            </a:r>
            <a:endParaRPr lang="es-CL"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Los horarios de salida de los alumnos/as, serán de forma diferida en los alumnos/as, los horarios serán os siguientes:</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s-CL" dirty="0">
                <a:solidFill>
                  <a:srgbClr val="FF0000"/>
                </a:solidFill>
                <a:latin typeface="Arial" panose="020B0604020202020204" pitchFamily="34" charset="0"/>
                <a:ea typeface="Calibri" panose="020F0502020204030204" pitchFamily="34" charset="0"/>
                <a:cs typeface="Times New Roman" panose="02020603050405020304" pitchFamily="18" charset="0"/>
              </a:rPr>
              <a:t>Salida de Segundo Nivel de Transición (</a:t>
            </a:r>
            <a:r>
              <a:rPr lang="es-CL" dirty="0" err="1">
                <a:solidFill>
                  <a:srgbClr val="FF0000"/>
                </a:solidFill>
                <a:latin typeface="Arial" panose="020B0604020202020204" pitchFamily="34" charset="0"/>
                <a:ea typeface="Calibri" panose="020F0502020204030204" pitchFamily="34" charset="0"/>
                <a:cs typeface="Times New Roman" panose="02020603050405020304" pitchFamily="18" charset="0"/>
              </a:rPr>
              <a:t>Kinder</a:t>
            </a:r>
            <a:r>
              <a:rPr lang="es-CL" dirty="0">
                <a:solidFill>
                  <a:srgbClr val="FF0000"/>
                </a:solidFill>
                <a:latin typeface="Arial" panose="020B0604020202020204" pitchFamily="34" charset="0"/>
                <a:ea typeface="Calibri" panose="020F0502020204030204" pitchFamily="34" charset="0"/>
                <a:cs typeface="Times New Roman" panose="02020603050405020304" pitchFamily="18" charset="0"/>
              </a:rPr>
              <a:t>) a las 10:45 horas</a:t>
            </a:r>
            <a:endParaRPr lang="es-CL"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s-CL" dirty="0">
                <a:solidFill>
                  <a:srgbClr val="FF0000"/>
                </a:solidFill>
                <a:latin typeface="Arial" panose="020B0604020202020204" pitchFamily="34" charset="0"/>
                <a:ea typeface="Calibri" panose="020F0502020204030204" pitchFamily="34" charset="0"/>
                <a:cs typeface="Times New Roman" panose="02020603050405020304" pitchFamily="18" charset="0"/>
              </a:rPr>
              <a:t>Salida de Primer Nivel de  Transición (Pre – </a:t>
            </a:r>
            <a:r>
              <a:rPr lang="es-CL" dirty="0" err="1">
                <a:solidFill>
                  <a:srgbClr val="FF0000"/>
                </a:solidFill>
                <a:latin typeface="Arial" panose="020B0604020202020204" pitchFamily="34" charset="0"/>
                <a:ea typeface="Calibri" panose="020F0502020204030204" pitchFamily="34" charset="0"/>
                <a:cs typeface="Times New Roman" panose="02020603050405020304" pitchFamily="18" charset="0"/>
              </a:rPr>
              <a:t>Kinder</a:t>
            </a:r>
            <a:r>
              <a:rPr lang="es-CL" dirty="0">
                <a:solidFill>
                  <a:srgbClr val="FF0000"/>
                </a:solidFill>
                <a:latin typeface="Arial" panose="020B0604020202020204" pitchFamily="34" charset="0"/>
                <a:ea typeface="Calibri" panose="020F0502020204030204" pitchFamily="34" charset="0"/>
                <a:cs typeface="Times New Roman" panose="02020603050405020304" pitchFamily="18" charset="0"/>
              </a:rPr>
              <a:t>) a las 11.00 horas</a:t>
            </a:r>
            <a:endParaRPr lang="es-CL"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s-CL" dirty="0">
                <a:solidFill>
                  <a:srgbClr val="FF0000"/>
                </a:solidFill>
                <a:latin typeface="Arial" panose="020B0604020202020204" pitchFamily="34" charset="0"/>
                <a:ea typeface="Calibri" panose="020F0502020204030204" pitchFamily="34" charset="0"/>
                <a:cs typeface="Times New Roman" panose="02020603050405020304" pitchFamily="18" charset="0"/>
              </a:rPr>
              <a:t>Salida de Nivel Medio Mayor a las 11:15 horas.</a:t>
            </a:r>
            <a:endParaRPr lang="es-CL"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Las reuniones presenciales de apoderados, quedarán prohibidas, sólo se realizarán de manera virtual, vía plataformas de Zoom o </a:t>
            </a:r>
            <a:r>
              <a:rPr lang="es-CL" dirty="0" err="1">
                <a:latin typeface="Arial" panose="020B0604020202020204" pitchFamily="34" charset="0"/>
                <a:ea typeface="Calibri" panose="020F0502020204030204" pitchFamily="34" charset="0"/>
                <a:cs typeface="Times New Roman" panose="02020603050405020304" pitchFamily="18" charset="0"/>
              </a:rPr>
              <a:t>Meet</a:t>
            </a:r>
            <a:r>
              <a:rPr lang="es-CL" dirty="0">
                <a:latin typeface="Arial" panose="020B0604020202020204" pitchFamily="34" charset="0"/>
                <a:ea typeface="Calibri" panose="020F0502020204030204" pitchFamily="34" charset="0"/>
                <a:cs typeface="Times New Roman" panose="02020603050405020304" pitchFamily="18" charset="0"/>
              </a:rPr>
              <a:t>. En el caso de ser necesario una entrevista con el apoderado,  la docente deberá citar al </a:t>
            </a:r>
            <a:r>
              <a:rPr lang="es-CL" dirty="0" smtClean="0">
                <a:latin typeface="Arial" panose="020B0604020202020204" pitchFamily="34" charset="0"/>
                <a:ea typeface="Calibri" panose="020F0502020204030204" pitchFamily="34" charset="0"/>
                <a:cs typeface="Times New Roman" panose="02020603050405020304" pitchFamily="18" charset="0"/>
              </a:rPr>
              <a:t>apoderado.</a:t>
            </a:r>
          </a:p>
          <a:p>
            <a:pPr lvl="0" algn="just">
              <a:lnSpc>
                <a:spcPct val="107000"/>
              </a:lnSpc>
              <a:spcAft>
                <a:spcPts val="0"/>
              </a:spcAft>
            </a:pPr>
            <a:endParaRPr lang="es-CL" dirty="0" smtClean="0">
              <a:latin typeface="Arial" panose="020B0604020202020204" pitchFamily="34" charset="0"/>
              <a:ea typeface="Calibri" panose="020F0502020204030204" pitchFamily="34" charset="0"/>
              <a:cs typeface="Times New Roman" panose="02020603050405020304" pitchFamily="18" charset="0"/>
            </a:endParaRPr>
          </a:p>
          <a:p>
            <a:pPr marL="342900" indent="-342900" algn="just">
              <a:lnSpc>
                <a:spcPct val="107000"/>
              </a:lnSpc>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A través de cápsulas educativas, se informará a la comunidad sobre medidas de protección y el conocimiento de los protocolos a seguir, en el momento de tener clases presenciales.</a:t>
            </a:r>
            <a:endParaRPr lang="es-CL"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endParaRPr lang="es-CL" dirty="0" smtClean="0">
              <a:latin typeface="Arial" panose="020B060402020202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endParaRPr lang="es-CL" dirty="0" smtClean="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p:cNvPicPr>
            <a:picLocks noChangeAspect="1"/>
          </p:cNvPicPr>
          <p:nvPr/>
        </p:nvPicPr>
        <p:blipFill rotWithShape="1">
          <a:blip r:embed="rId3"/>
          <a:srcRect l="1054" t="24762" r="31238" b="23377"/>
          <a:stretch/>
        </p:blipFill>
        <p:spPr>
          <a:xfrm>
            <a:off x="7830354" y="2417660"/>
            <a:ext cx="2677289" cy="1507931"/>
          </a:xfrm>
          <a:prstGeom prst="rect">
            <a:avLst/>
          </a:prstGeom>
        </p:spPr>
      </p:pic>
      <p:pic>
        <p:nvPicPr>
          <p:cNvPr id="3" name="Imagen 2"/>
          <p:cNvPicPr>
            <a:picLocks noChangeAspect="1"/>
          </p:cNvPicPr>
          <p:nvPr/>
        </p:nvPicPr>
        <p:blipFill>
          <a:blip r:embed="rId4"/>
          <a:stretch>
            <a:fillRect/>
          </a:stretch>
        </p:blipFill>
        <p:spPr>
          <a:xfrm>
            <a:off x="776948" y="73998"/>
            <a:ext cx="798645" cy="762066"/>
          </a:xfrm>
          <a:prstGeom prst="rect">
            <a:avLst/>
          </a:prstGeom>
        </p:spPr>
      </p:pic>
      <p:pic>
        <p:nvPicPr>
          <p:cNvPr id="5" name="Imagen 4"/>
          <p:cNvPicPr>
            <a:picLocks noChangeAspect="1"/>
          </p:cNvPicPr>
          <p:nvPr/>
        </p:nvPicPr>
        <p:blipFill>
          <a:blip r:embed="rId5"/>
          <a:stretch>
            <a:fillRect/>
          </a:stretch>
        </p:blipFill>
        <p:spPr>
          <a:xfrm>
            <a:off x="0" y="929492"/>
            <a:ext cx="5218628" cy="835224"/>
          </a:xfrm>
          <a:prstGeom prst="rect">
            <a:avLst/>
          </a:prstGeom>
        </p:spPr>
      </p:pic>
    </p:spTree>
    <p:custDataLst>
      <p:tags r:id="rId1"/>
    </p:custDataLst>
    <p:extLst>
      <p:ext uri="{BB962C8B-B14F-4D97-AF65-F5344CB8AC3E}">
        <p14:creationId xmlns:p14="http://schemas.microsoft.com/office/powerpoint/2010/main" val="2950772489"/>
      </p:ext>
    </p:extLst>
  </p:cSld>
  <p:clrMapOvr>
    <a:masterClrMapping/>
  </p:clrMapOvr>
  <mc:AlternateContent xmlns:mc="http://schemas.openxmlformats.org/markup-compatibility/2006" xmlns:p14="http://schemas.microsoft.com/office/powerpoint/2010/main">
    <mc:Choice Requires="p14">
      <p:transition spd="slow" p14:dur="2000" advTm="17772"/>
    </mc:Choice>
    <mc:Fallback xmlns="">
      <p:transition spd="slow" advTm="17772"/>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868" y="0"/>
            <a:ext cx="12177132" cy="4856971"/>
          </a:xfrm>
          <a:prstGeom prst="rect">
            <a:avLst/>
          </a:prstGeom>
        </p:spPr>
        <p:txBody>
          <a:bodyPr wrap="square">
            <a:spAutoFit/>
          </a:bodyPr>
          <a:lstStyle/>
          <a:p>
            <a:pPr algn="ctr">
              <a:lnSpc>
                <a:spcPct val="107000"/>
              </a:lnSpc>
              <a:spcAft>
                <a:spcPts val="800"/>
              </a:spcAft>
            </a:pPr>
            <a:r>
              <a:rPr lang="es-CL" b="1" u="sng" dirty="0">
                <a:solidFill>
                  <a:srgbClr val="0070C0"/>
                </a:solidFill>
                <a:latin typeface="Arial" panose="020B0604020202020204" pitchFamily="34" charset="0"/>
                <a:ea typeface="Calibri" panose="020F0502020204030204" pitchFamily="34" charset="0"/>
                <a:cs typeface="Times New Roman" panose="02020603050405020304" pitchFamily="18" charset="0"/>
              </a:rPr>
              <a:t>PROTOCOLOS DE ACTUACIÓN  FRENTE A CONTAGIOS, DENTRO DEL ESTABLECIMIENTO  EDUCACIONAL, PARA ALUMNOS/AS, DOCENTES Y TODO EL PERSONAL DE </a:t>
            </a:r>
            <a:r>
              <a:rPr lang="es-CL" b="1" u="sng"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ESCUELA</a:t>
            </a:r>
          </a:p>
          <a:p>
            <a:pPr algn="ctr">
              <a:lnSpc>
                <a:spcPct val="107000"/>
              </a:lnSpc>
              <a:spcAft>
                <a:spcPts val="800"/>
              </a:spcAft>
            </a:pPr>
            <a:endParaRPr lang="es-CL"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En el caso de tener un caso sospechoso, se deberá aislar a la persona e inmediatamente asistir a un centro asistencial para tomar el examen PCR. En caso de confirmarse uno positivo, o más casos de </a:t>
            </a:r>
            <a:r>
              <a:rPr lang="es-CL" dirty="0" err="1">
                <a:latin typeface="Arial" panose="020B0604020202020204" pitchFamily="34" charset="0"/>
                <a:ea typeface="Calibri" panose="020F0502020204030204" pitchFamily="34" charset="0"/>
                <a:cs typeface="Times New Roman" panose="02020603050405020304" pitchFamily="18" charset="0"/>
              </a:rPr>
              <a:t>Covid</a:t>
            </a:r>
            <a:r>
              <a:rPr lang="es-CL" dirty="0">
                <a:latin typeface="Arial" panose="020B0604020202020204" pitchFamily="34" charset="0"/>
                <a:ea typeface="Calibri" panose="020F0502020204030204" pitchFamily="34" charset="0"/>
                <a:cs typeface="Times New Roman" panose="02020603050405020304" pitchFamily="18" charset="0"/>
              </a:rPr>
              <a:t> - 19 en la comunidad educativa del establecimiento, se deben seguir las siguientes instrucciones</a:t>
            </a:r>
            <a:r>
              <a:rPr lang="es-CL" dirty="0" smtClean="0">
                <a:latin typeface="Arial" panose="020B0604020202020204" pitchFamily="34" charset="0"/>
                <a:ea typeface="Calibri" panose="020F0502020204030204" pitchFamily="34" charset="0"/>
                <a:cs typeface="Times New Roman" panose="02020603050405020304" pitchFamily="18" charset="0"/>
              </a:rPr>
              <a:t>.</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Si un docente, fonoaudiólogo, o funcionario del establecimiento educacional, cohabita, es decir tiene un contacto estrecho con un caso confirmado de COVID - 19, por ejemplo un familiar directo, o estuvo con alguien confirmado.</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es-CL" dirty="0">
                <a:latin typeface="Arial" panose="020B0604020202020204" pitchFamily="34" charset="0"/>
                <a:ea typeface="Calibri" panose="020F0502020204030204" pitchFamily="34" charset="0"/>
                <a:cs typeface="Times New Roman" panose="02020603050405020304" pitchFamily="18" charset="0"/>
              </a:rPr>
              <a:t>Se deberá proceder de la siguiente manera</a:t>
            </a:r>
            <a:r>
              <a:rPr lang="es-CL" dirty="0" smtClean="0">
                <a:latin typeface="Arial" panose="020B0604020202020204" pitchFamily="34" charset="0"/>
                <a:ea typeface="Calibri" panose="020F0502020204030204" pitchFamily="34" charset="0"/>
                <a:cs typeface="Times New Roman" panose="02020603050405020304" pitchFamily="18" charset="0"/>
              </a:rPr>
              <a:t>:</a:t>
            </a:r>
          </a:p>
          <a:p>
            <a:pPr marL="228600">
              <a:lnSpc>
                <a:spcPct val="107000"/>
              </a:lnSpc>
              <a:spcAft>
                <a:spcPts val="800"/>
              </a:spcAft>
            </a:pPr>
            <a:endParaRPr lang="es-CL" dirty="0">
              <a:latin typeface="Calibri" panose="020F0502020204030204" pitchFamily="34" charset="0"/>
              <a:ea typeface="Calibri" panose="020F0502020204030204" pitchFamily="34" charset="0"/>
              <a:cs typeface="Times New Roman" panose="02020603050405020304" pitchFamily="18" charset="0"/>
            </a:endParaRPr>
          </a:p>
          <a:p>
            <a:pPr marL="285750" lvl="0" indent="-285750" algn="just">
              <a:lnSpc>
                <a:spcPct val="107000"/>
              </a:lnSpc>
              <a:spcAft>
                <a:spcPts val="80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El funcionario de la escuela, sea Docentes, Fonoaudiólogos, Directivos, y personal auxiliar,  deberán cumplir con la medida de cuarentena, por 14 días, desde la fecha del último contacto. La circunstancia de contar con test de PCR para SARS – COV – 2, no examinará a la persona del cumplimiento total de la cuarentena dispuesta en este numeral. No habrá suspensión de clases.</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p:cNvSpPr/>
          <p:nvPr/>
        </p:nvSpPr>
        <p:spPr>
          <a:xfrm>
            <a:off x="14868" y="5112771"/>
            <a:ext cx="12165843" cy="2166875"/>
          </a:xfrm>
          <a:prstGeom prst="rect">
            <a:avLst/>
          </a:prstGeom>
        </p:spPr>
        <p:txBody>
          <a:bodyPr wrap="square">
            <a:spAutoFit/>
          </a:bodyPr>
          <a:lstStyle/>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El docente o funcionario afectado, deberá informar de forma  inmediata a Jefa de UTP Tía Evelyn </a:t>
            </a:r>
            <a:r>
              <a:rPr lang="es-CL" dirty="0" err="1">
                <a:latin typeface="Arial" panose="020B0604020202020204" pitchFamily="34" charset="0"/>
                <a:ea typeface="Calibri" panose="020F0502020204030204" pitchFamily="34" charset="0"/>
                <a:cs typeface="Times New Roman" panose="02020603050405020304" pitchFamily="18" charset="0"/>
              </a:rPr>
              <a:t>Leyton</a:t>
            </a:r>
            <a:r>
              <a:rPr lang="es-CL" dirty="0">
                <a:latin typeface="Arial" panose="020B0604020202020204" pitchFamily="34" charset="0"/>
                <a:ea typeface="Calibri" panose="020F0502020204030204" pitchFamily="34" charset="0"/>
                <a:cs typeface="Times New Roman" panose="02020603050405020304" pitchFamily="18" charset="0"/>
              </a:rPr>
              <a:t>, o Coordinadora de personal Tía Jennifer Carmona.</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Jefa de UTP, y/ o Coordinadora de personal, dará la información, e indicará las directrices a seguir y su reemplazo en caso de ser necesario.</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685800" algn="just">
              <a:lnSpc>
                <a:spcPct val="107000"/>
              </a:lnSpc>
              <a:spcAft>
                <a:spcPts val="800"/>
              </a:spcAft>
            </a:pPr>
            <a:r>
              <a:rPr lang="es-CL" b="1" dirty="0">
                <a:latin typeface="Arial" panose="020B0604020202020204" pitchFamily="34" charset="0"/>
                <a:ea typeface="Calibri" panose="020F0502020204030204" pitchFamily="34" charset="0"/>
                <a:cs typeface="Times New Roman" panose="02020603050405020304" pitchFamily="18" charset="0"/>
              </a:rPr>
              <a:t> </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2848156556"/>
      </p:ext>
    </p:extLst>
  </p:cSld>
  <p:clrMapOvr>
    <a:masterClrMapping/>
  </p:clrMapOvr>
  <mc:AlternateContent xmlns:mc="http://schemas.openxmlformats.org/markup-compatibility/2006" xmlns:p14="http://schemas.microsoft.com/office/powerpoint/2010/main">
    <mc:Choice Requires="p14">
      <p:transition spd="slow" p14:dur="2000" advTm="20048"/>
    </mc:Choice>
    <mc:Fallback xmlns="">
      <p:transition spd="slow" advTm="20048"/>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2889" y="177540"/>
            <a:ext cx="12192000" cy="1973104"/>
          </a:xfrm>
          <a:prstGeom prst="rect">
            <a:avLst/>
          </a:prstGeom>
        </p:spPr>
        <p:txBody>
          <a:bodyPr wrap="square">
            <a:spAutoFit/>
          </a:bodyPr>
          <a:lstStyle/>
          <a:p>
            <a:pPr algn="ctr">
              <a:lnSpc>
                <a:spcPct val="107000"/>
              </a:lnSpc>
              <a:spcAft>
                <a:spcPts val="800"/>
              </a:spcAft>
            </a:pPr>
            <a:r>
              <a:rPr lang="es-CL" b="1" u="sng" dirty="0">
                <a:solidFill>
                  <a:srgbClr val="0070C0"/>
                </a:solidFill>
                <a:latin typeface="Arial" panose="020B0604020202020204" pitchFamily="34" charset="0"/>
                <a:ea typeface="Calibri" panose="020F0502020204030204" pitchFamily="34" charset="0"/>
                <a:cs typeface="Times New Roman" panose="02020603050405020304" pitchFamily="18" charset="0"/>
              </a:rPr>
              <a:t>Caso COVID (+) en Alumnos, Docentes y funcionarios del establecimiento escolar:</a:t>
            </a:r>
            <a:endParaRPr lang="es-CL"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Si un docente, fonoaudiólogo, auxiliares, directivo, es COVID – 19 (+), se deberá de forma inmediata identificar  a los potenciales contactos, pudiendo derivar en suspensión de cursos, niveles,  o del establecimiento completo por 14 días. Todas las personas afectadas de la comunidad educativa, deben permanecer en cuarentena preventiva durante la suspensión de clases.</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s-CL" b="1" dirty="0">
                <a:latin typeface="Arial" panose="020B0604020202020204" pitchFamily="34" charset="0"/>
                <a:ea typeface="Calibri" panose="020F0502020204030204" pitchFamily="34" charset="0"/>
                <a:cs typeface="Times New Roman" panose="02020603050405020304" pitchFamily="18" charset="0"/>
              </a:rPr>
              <a:t> </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p:cNvSpPr/>
          <p:nvPr/>
        </p:nvSpPr>
        <p:spPr>
          <a:xfrm>
            <a:off x="0" y="1995051"/>
            <a:ext cx="12079111" cy="1973104"/>
          </a:xfrm>
          <a:prstGeom prst="rect">
            <a:avLst/>
          </a:prstGeom>
        </p:spPr>
        <p:txBody>
          <a:bodyPr wrap="square">
            <a:spAutoFit/>
          </a:bodyPr>
          <a:lstStyle/>
          <a:p>
            <a:pPr algn="ctr">
              <a:lnSpc>
                <a:spcPct val="107000"/>
              </a:lnSpc>
              <a:spcAft>
                <a:spcPts val="800"/>
              </a:spcAft>
            </a:pPr>
            <a:r>
              <a:rPr lang="es-CL" b="1" u="sng" dirty="0">
                <a:solidFill>
                  <a:srgbClr val="0070C0"/>
                </a:solidFill>
                <a:latin typeface="Arial" panose="020B0604020202020204" pitchFamily="34" charset="0"/>
                <a:ea typeface="Calibri" panose="020F0502020204030204" pitchFamily="34" charset="0"/>
                <a:cs typeface="Times New Roman" panose="02020603050405020304" pitchFamily="18" charset="0"/>
              </a:rPr>
              <a:t>Caso COVID (+) en Alumnos, Docentes y funcionarios del establecimiento escolar:</a:t>
            </a:r>
            <a:endParaRPr lang="es-CL"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Si un docente, fonoaudiólogo, auxiliares, directivo, es COVID – 19 (+), se deberá de forma inmediata identificar  a los potenciales contactos, pudiendo derivar en suspensión de cursos, niveles,  o del establecimiento completo por 14 días. Todas las personas afectadas de la comunidad educativa, deben permanecer en cuarentena preventiva durante la suspensión de clases.</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s-CL" b="1" dirty="0">
                <a:latin typeface="Arial" panose="020B0604020202020204" pitchFamily="34" charset="0"/>
                <a:ea typeface="Calibri" panose="020F0502020204030204" pitchFamily="34" charset="0"/>
                <a:cs typeface="Times New Roman" panose="02020603050405020304" pitchFamily="18" charset="0"/>
              </a:rPr>
              <a:t> </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ángulo 5"/>
          <p:cNvSpPr/>
          <p:nvPr/>
        </p:nvSpPr>
        <p:spPr>
          <a:xfrm>
            <a:off x="112890" y="3651316"/>
            <a:ext cx="12096044" cy="2862194"/>
          </a:xfrm>
          <a:prstGeom prst="rect">
            <a:avLst/>
          </a:prstGeom>
        </p:spPr>
        <p:txBody>
          <a:bodyPr wrap="square">
            <a:spAutoFit/>
          </a:bodyPr>
          <a:lstStyle/>
          <a:p>
            <a:pPr algn="ctr">
              <a:lnSpc>
                <a:spcPct val="107000"/>
              </a:lnSpc>
              <a:spcAft>
                <a:spcPts val="800"/>
              </a:spcAft>
            </a:pPr>
            <a:r>
              <a:rPr lang="es-CL" b="1" u="sng" dirty="0">
                <a:solidFill>
                  <a:srgbClr val="0070C0"/>
                </a:solidFill>
                <a:latin typeface="Arial" panose="020B0604020202020204" pitchFamily="34" charset="0"/>
                <a:ea typeface="Calibri" panose="020F0502020204030204" pitchFamily="34" charset="0"/>
                <a:cs typeface="Times New Roman" panose="02020603050405020304" pitchFamily="18" charset="0"/>
              </a:rPr>
              <a:t>Caso COVID (+) en alumnos /as del establecimiento escolar:</a:t>
            </a:r>
            <a:endParaRPr lang="es-CL"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L" b="1" dirty="0">
                <a:latin typeface="Arial" panose="020B0604020202020204" pitchFamily="34" charset="0"/>
                <a:ea typeface="Calibri" panose="020F0502020204030204" pitchFamily="34" charset="0"/>
                <a:cs typeface="Times New Roman" panose="02020603050405020304" pitchFamily="18" charset="0"/>
              </a:rPr>
              <a:t> </a:t>
            </a:r>
            <a:endParaRPr lang="es-CL"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smtClean="0">
                <a:latin typeface="Arial" panose="020B0604020202020204" pitchFamily="34" charset="0"/>
                <a:ea typeface="Calibri" panose="020F0502020204030204" pitchFamily="34" charset="0"/>
                <a:cs typeface="Times New Roman" panose="02020603050405020304" pitchFamily="18" charset="0"/>
              </a:rPr>
              <a:t>Si un estudiante con COVID - 19 positivo (+) confirmado, que asistió al establecimiento educacional, en periodo de transmisibilidad, 2 días antes del inicio de síntomas para casos sintomáticos y 2 días antes de la toma de PCR para casos asintomáticos. En la escuela, se deberán suspender las clases del curso  o nivel completo por 14 días. </a:t>
            </a:r>
            <a:endParaRPr lang="es-CL" dirty="0" smtClean="0">
              <a:latin typeface="Calibri" panose="020F0502020204030204" pitchFamily="34" charset="0"/>
              <a:ea typeface="Calibri" panose="020F0502020204030204" pitchFamily="34" charset="0"/>
              <a:cs typeface="Times New Roman" panose="02020603050405020304" pitchFamily="18" charset="0"/>
            </a:endParaRPr>
          </a:p>
          <a:p>
            <a:pPr marL="685800" algn="just">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Docente a cargo del alumno/a, confirmado  con COVID – 19 (+) junto a jefa de UTP, y dirección del establecimiento educacional,  darán indicaciones e información oficial al nivel del alumno/a afectado.</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296498843"/>
      </p:ext>
    </p:extLst>
  </p:cSld>
  <p:clrMapOvr>
    <a:masterClrMapping/>
  </p:clrMapOvr>
  <mc:AlternateContent xmlns:mc="http://schemas.openxmlformats.org/markup-compatibility/2006" xmlns:p14="http://schemas.microsoft.com/office/powerpoint/2010/main">
    <mc:Choice Requires="p14">
      <p:transition spd="slow" p14:dur="2000" advTm="26316"/>
    </mc:Choice>
    <mc:Fallback xmlns="">
      <p:transition spd="slow" advTm="26316"/>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662625"/>
            <a:ext cx="12090400" cy="5734647"/>
          </a:xfrm>
          <a:prstGeom prst="rect">
            <a:avLst/>
          </a:prstGeom>
        </p:spPr>
        <p:txBody>
          <a:bodyPr wrap="square">
            <a:spAutoFit/>
          </a:bodyPr>
          <a:lstStyle/>
          <a:p>
            <a:pPr marL="285750" lvl="0" indent="-28575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El estudiante (alumno/a) afectado, debe permanecer en aislamiento hasta que un médico indique que puede retomar sus actividades. Todas las personas que son del curso o nivel, deben permanecer en cuarentena por 14 días desde la fecha del último contacto. Todas aquellas personas que presenten síntomas compatibles con COVID – 19 y/o pase a ser caso confirmado, deben permanecer en aislamiento, hasta que un médico indique que pueda retomar sus actividades.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En el caso de 2 o más  casos de estudiantes COVID – 19 (+) confirmados de diferentes  cursos o niveles, que asistieron al establecimiento educacional periodo de transmisibilidad (2 días  antes del inicio  de síntomas  para casos sintomáticos y 2 días  antes de la toma de PCR para casos asintomáticos). Se debe identificar a los potenciales contactos, pudiendo derivar en suspensión de cursos y niveles, del establecimiento completo por 14 días</a:t>
            </a:r>
            <a:r>
              <a:rPr lang="es-CL" dirty="0" smtClean="0">
                <a:latin typeface="Arial" panose="020B0604020202020204" pitchFamily="34" charset="0"/>
                <a:ea typeface="Calibri" panose="020F0502020204030204" pitchFamily="34" charset="0"/>
                <a:cs typeface="Times New Roman" panose="02020603050405020304" pitchFamily="18" charset="0"/>
              </a:rPr>
              <a:t>.</a:t>
            </a:r>
          </a:p>
          <a:p>
            <a:pPr marL="342900" indent="-342900" algn="just">
              <a:lnSpc>
                <a:spcPct val="107000"/>
              </a:lnSpc>
              <a:spcAft>
                <a:spcPts val="80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En aquellos centros educacionales en que los distintos niveles estén separados físicamente, en cuanto a patios, salas de clases, entrada y salida, comedores, se podrá mantener  las clases en aquellos niveles que no se hayan visto afectados</a:t>
            </a:r>
            <a:r>
              <a:rPr lang="es-CL" dirty="0" smtClean="0">
                <a:latin typeface="Arial" panose="020B0604020202020204" pitchFamily="34" charset="0"/>
                <a:ea typeface="Calibri" panose="020F0502020204030204" pitchFamily="34" charset="0"/>
                <a:cs typeface="Times New Roman" panose="02020603050405020304" pitchFamily="18" charset="0"/>
              </a:rPr>
              <a:t>.</a:t>
            </a:r>
          </a:p>
          <a:p>
            <a:pPr marL="342900" indent="-342900" algn="just">
              <a:lnSpc>
                <a:spcPct val="107000"/>
              </a:lnSpc>
              <a:spcAft>
                <a:spcPts val="80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En aquellos centros educacionales en que los distintos niveles estén separados físicamente, en cuanto a patios, salas de clases, entrada y salida, comedores, se podrá mantener  las clases en aquellos niveles que no se hayan visto </a:t>
            </a:r>
            <a:r>
              <a:rPr lang="es-CL" dirty="0" smtClean="0">
                <a:latin typeface="Arial" panose="020B0604020202020204" pitchFamily="34" charset="0"/>
                <a:ea typeface="Calibri" panose="020F0502020204030204" pitchFamily="34" charset="0"/>
                <a:cs typeface="Times New Roman" panose="02020603050405020304" pitchFamily="18" charset="0"/>
              </a:rPr>
              <a:t>afectados.</a:t>
            </a:r>
            <a:endParaRPr lang="es-CL"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r>
              <a:rPr lang="es-CL" dirty="0" smtClean="0">
                <a:latin typeface="Arial" panose="020B0604020202020204" pitchFamily="34" charset="0"/>
                <a:ea typeface="Calibri" panose="020F0502020204030204" pitchFamily="34" charset="0"/>
                <a:cs typeface="Times New Roman" panose="02020603050405020304" pitchFamily="18" charset="0"/>
              </a:rPr>
              <a:t> </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p:cNvSpPr/>
          <p:nvPr/>
        </p:nvSpPr>
        <p:spPr>
          <a:xfrm>
            <a:off x="-278230" y="5405590"/>
            <a:ext cx="12368630" cy="388696"/>
          </a:xfrm>
          <a:prstGeom prst="rect">
            <a:avLst/>
          </a:prstGeom>
        </p:spPr>
        <p:txBody>
          <a:bodyPr wrap="square">
            <a:spAutoFit/>
          </a:bodyPr>
          <a:lstStyle/>
          <a:p>
            <a:pPr marL="457200">
              <a:lnSpc>
                <a:spcPct val="107000"/>
              </a:lnSpc>
              <a:spcAft>
                <a:spcPts val="800"/>
              </a:spcAft>
            </a:pPr>
            <a:r>
              <a:rPr lang="es-CL" b="1" dirty="0">
                <a:latin typeface="Arial" panose="020B0604020202020204" pitchFamily="34" charset="0"/>
                <a:ea typeface="Calibri" panose="020F0502020204030204" pitchFamily="34" charset="0"/>
                <a:cs typeface="Times New Roman" panose="02020603050405020304" pitchFamily="18" charset="0"/>
              </a:rPr>
              <a:t> </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2607804890"/>
      </p:ext>
    </p:extLst>
  </p:cSld>
  <p:clrMapOvr>
    <a:masterClrMapping/>
  </p:clrMapOvr>
  <mc:AlternateContent xmlns:mc="http://schemas.openxmlformats.org/markup-compatibility/2006" xmlns:p14="http://schemas.microsoft.com/office/powerpoint/2010/main">
    <mc:Choice Requires="p14">
      <p:transition spd="slow" p14:dur="2000" advTm="32082"/>
    </mc:Choice>
    <mc:Fallback xmlns="">
      <p:transition spd="slow" advTm="32082"/>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15909" y="1431130"/>
            <a:ext cx="9144000" cy="5426870"/>
          </a:xfrm>
          <a:prstGeom prst="rect">
            <a:avLst/>
          </a:prstGeom>
        </p:spPr>
        <p:txBody>
          <a:bodyPr wrap="square">
            <a:spAutoFit/>
          </a:bodyPr>
          <a:lstStyle/>
          <a:p>
            <a:pPr marL="457200" algn="ctr">
              <a:lnSpc>
                <a:spcPct val="107000"/>
              </a:lnSpc>
              <a:spcAft>
                <a:spcPts val="0"/>
              </a:spcAft>
            </a:pPr>
            <a:r>
              <a:rPr lang="es-CL" b="1" u="sng" dirty="0">
                <a:solidFill>
                  <a:srgbClr val="0070C0"/>
                </a:solidFill>
                <a:latin typeface="Arial" panose="020B0604020202020204" pitchFamily="34" charset="0"/>
                <a:ea typeface="Calibri" panose="020F0502020204030204" pitchFamily="34" charset="0"/>
                <a:cs typeface="Times New Roman" panose="02020603050405020304" pitchFamily="18" charset="0"/>
              </a:rPr>
              <a:t>PROTOCOLO DE ACTUACIÓN  Y ORGANIZACIÓN DENTRO DE LA SALA DE ACTIVIDADES</a:t>
            </a:r>
            <a:endParaRPr lang="es-CL"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L" b="1" dirty="0">
                <a:solidFill>
                  <a:srgbClr val="0070C0"/>
                </a:solidFill>
                <a:latin typeface="Arial" panose="020B0604020202020204" pitchFamily="34" charset="0"/>
                <a:ea typeface="Calibri" panose="020F0502020204030204" pitchFamily="34" charset="0"/>
                <a:cs typeface="Times New Roman" panose="02020603050405020304" pitchFamily="18" charset="0"/>
              </a:rPr>
              <a:t> </a:t>
            </a:r>
            <a:endParaRPr lang="es-CL"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Antes de entrar a sala de actividades, alumnos/as, deberán pisar y limpiar sus zapatos en pediluvio, dispuestos fuera de  todas las salas de actividades.</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914400" algn="just">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La organización de las mesas, según normativa y metraje dispuesto por la </a:t>
            </a:r>
            <a:r>
              <a:rPr lang="es-CL" dirty="0" smtClean="0">
                <a:latin typeface="Arial" panose="020B0604020202020204" pitchFamily="34" charset="0"/>
                <a:ea typeface="Calibri" panose="020F0502020204030204" pitchFamily="34" charset="0"/>
                <a:cs typeface="Times New Roman" panose="02020603050405020304" pitchFamily="18" charset="0"/>
              </a:rPr>
              <a:t>autoridad</a:t>
            </a:r>
            <a:r>
              <a:rPr lang="es-CL" dirty="0">
                <a:latin typeface="Arial" panose="020B0604020202020204" pitchFamily="34" charset="0"/>
                <a:ea typeface="Calibri" panose="020F0502020204030204" pitchFamily="34" charset="0"/>
                <a:cs typeface="Times New Roman" panose="02020603050405020304" pitchFamily="18" charset="0"/>
              </a:rPr>
              <a:t>, permitirá la distribución de la siguiente manera</a:t>
            </a:r>
            <a:r>
              <a:rPr lang="es-CL" dirty="0" smtClean="0">
                <a:latin typeface="Arial" panose="020B0604020202020204" pitchFamily="34" charset="0"/>
                <a:ea typeface="Calibri" panose="020F0502020204030204" pitchFamily="34" charset="0"/>
                <a:cs typeface="Times New Roman" panose="02020603050405020304" pitchFamily="18" charset="0"/>
              </a:rPr>
              <a:t>:</a:t>
            </a:r>
          </a:p>
          <a:p>
            <a:pPr lvl="0" algn="just">
              <a:lnSpc>
                <a:spcPct val="107000"/>
              </a:lnSpc>
              <a:spcAft>
                <a:spcPts val="0"/>
              </a:spcAft>
            </a:pP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s-CL" dirty="0">
                <a:latin typeface="Arial" panose="020B0604020202020204" pitchFamily="34" charset="0"/>
                <a:ea typeface="Calibri" panose="020F0502020204030204" pitchFamily="34" charset="0"/>
                <a:cs typeface="Times New Roman" panose="02020603050405020304" pitchFamily="18" charset="0"/>
              </a:rPr>
              <a:t>Sala 1 = </a:t>
            </a:r>
            <a:r>
              <a:rPr lang="es-CL" dirty="0" smtClean="0">
                <a:latin typeface="Arial" panose="020B0604020202020204" pitchFamily="34" charset="0"/>
                <a:ea typeface="Calibri" panose="020F0502020204030204" pitchFamily="34" charset="0"/>
                <a:cs typeface="Times New Roman" panose="02020603050405020304" pitchFamily="18" charset="0"/>
              </a:rPr>
              <a:t>12 mesas</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s-CL" dirty="0" smtClean="0">
                <a:latin typeface="Arial" panose="020B0604020202020204" pitchFamily="34" charset="0"/>
                <a:ea typeface="Calibri" panose="020F0502020204030204" pitchFamily="34" charset="0"/>
                <a:cs typeface="Times New Roman" panose="02020603050405020304" pitchFamily="18" charset="0"/>
              </a:rPr>
              <a:t>Sala 4 = 12 mesas</a:t>
            </a:r>
            <a:endParaRPr lang="es-CL"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s-CL" dirty="0" smtClean="0">
                <a:latin typeface="Arial" panose="020B0604020202020204" pitchFamily="34" charset="0"/>
                <a:ea typeface="Calibri" panose="020F0502020204030204" pitchFamily="34" charset="0"/>
                <a:cs typeface="Times New Roman" panose="02020603050405020304" pitchFamily="18" charset="0"/>
              </a:rPr>
              <a:t>Sala </a:t>
            </a:r>
            <a:r>
              <a:rPr lang="es-CL" dirty="0">
                <a:latin typeface="Arial" panose="020B0604020202020204" pitchFamily="34" charset="0"/>
                <a:ea typeface="Calibri" panose="020F0502020204030204" pitchFamily="34" charset="0"/>
                <a:cs typeface="Times New Roman" panose="02020603050405020304" pitchFamily="18" charset="0"/>
              </a:rPr>
              <a:t>5 = </a:t>
            </a:r>
            <a:r>
              <a:rPr lang="es-CL" dirty="0" smtClean="0">
                <a:latin typeface="Arial" panose="020B0604020202020204" pitchFamily="34" charset="0"/>
                <a:ea typeface="Calibri" panose="020F0502020204030204" pitchFamily="34" charset="0"/>
                <a:cs typeface="Times New Roman" panose="02020603050405020304" pitchFamily="18" charset="0"/>
              </a:rPr>
              <a:t>12 mesas</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s-CL" dirty="0">
                <a:latin typeface="Arial" panose="020B0604020202020204" pitchFamily="34" charset="0"/>
                <a:ea typeface="Calibri" panose="020F0502020204030204" pitchFamily="34" charset="0"/>
                <a:cs typeface="Times New Roman" panose="02020603050405020304" pitchFamily="18" charset="0"/>
              </a:rPr>
              <a:t>Sala 6 = </a:t>
            </a:r>
            <a:r>
              <a:rPr lang="es-CL" dirty="0" smtClean="0">
                <a:latin typeface="Arial" panose="020B0604020202020204" pitchFamily="34" charset="0"/>
                <a:ea typeface="Calibri" panose="020F0502020204030204" pitchFamily="34" charset="0"/>
                <a:cs typeface="Times New Roman" panose="02020603050405020304" pitchFamily="18" charset="0"/>
              </a:rPr>
              <a:t>12 mesas</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s-CL" dirty="0">
                <a:latin typeface="Arial" panose="020B0604020202020204" pitchFamily="34" charset="0"/>
                <a:ea typeface="Calibri" panose="020F0502020204030204" pitchFamily="34" charset="0"/>
                <a:cs typeface="Times New Roman" panose="02020603050405020304" pitchFamily="18" charset="0"/>
              </a:rPr>
              <a:t>Sala </a:t>
            </a:r>
            <a:r>
              <a:rPr lang="es-CL" dirty="0" smtClean="0">
                <a:latin typeface="Arial" panose="020B0604020202020204" pitchFamily="34" charset="0"/>
                <a:ea typeface="Calibri" panose="020F0502020204030204" pitchFamily="34" charset="0"/>
                <a:cs typeface="Times New Roman" panose="02020603050405020304" pitchFamily="18" charset="0"/>
              </a:rPr>
              <a:t>10 </a:t>
            </a:r>
            <a:r>
              <a:rPr lang="es-CL" dirty="0">
                <a:latin typeface="Arial" panose="020B0604020202020204" pitchFamily="34" charset="0"/>
                <a:ea typeface="Calibri" panose="020F0502020204030204" pitchFamily="34" charset="0"/>
                <a:cs typeface="Times New Roman" panose="02020603050405020304" pitchFamily="18" charset="0"/>
              </a:rPr>
              <a:t>= </a:t>
            </a:r>
            <a:r>
              <a:rPr lang="es-CL" dirty="0" smtClean="0">
                <a:latin typeface="Arial" panose="020B0604020202020204" pitchFamily="34" charset="0"/>
                <a:ea typeface="Calibri" panose="020F0502020204030204" pitchFamily="34" charset="0"/>
                <a:cs typeface="Times New Roman" panose="02020603050405020304" pitchFamily="18" charset="0"/>
              </a:rPr>
              <a:t>12 </a:t>
            </a:r>
            <a:r>
              <a:rPr lang="es-CL" dirty="0">
                <a:latin typeface="Arial" panose="020B0604020202020204" pitchFamily="34" charset="0"/>
                <a:ea typeface="Calibri" panose="020F0502020204030204" pitchFamily="34" charset="0"/>
                <a:cs typeface="Times New Roman" panose="02020603050405020304" pitchFamily="18" charset="0"/>
              </a:rPr>
              <a:t>mesas</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s-CL" dirty="0">
                <a:latin typeface="Arial" panose="020B0604020202020204" pitchFamily="34" charset="0"/>
                <a:ea typeface="Calibri" panose="020F0502020204030204" pitchFamily="34" charset="0"/>
                <a:cs typeface="Times New Roman" panose="02020603050405020304" pitchFamily="18" charset="0"/>
              </a:rPr>
              <a:t>Sala </a:t>
            </a:r>
            <a:r>
              <a:rPr lang="es-CL" dirty="0" smtClean="0">
                <a:latin typeface="Arial" panose="020B0604020202020204" pitchFamily="34" charset="0"/>
                <a:ea typeface="Calibri" panose="020F0502020204030204" pitchFamily="34" charset="0"/>
                <a:cs typeface="Times New Roman" panose="02020603050405020304" pitchFamily="18" charset="0"/>
              </a:rPr>
              <a:t>11 </a:t>
            </a:r>
            <a:r>
              <a:rPr lang="es-CL" dirty="0">
                <a:latin typeface="Arial" panose="020B0604020202020204" pitchFamily="34" charset="0"/>
                <a:ea typeface="Calibri" panose="020F0502020204030204" pitchFamily="34" charset="0"/>
                <a:cs typeface="Times New Roman" panose="02020603050405020304" pitchFamily="18" charset="0"/>
              </a:rPr>
              <a:t>= </a:t>
            </a:r>
            <a:r>
              <a:rPr lang="es-CL" dirty="0" smtClean="0">
                <a:latin typeface="Arial" panose="020B0604020202020204" pitchFamily="34" charset="0"/>
                <a:ea typeface="Calibri" panose="020F0502020204030204" pitchFamily="34" charset="0"/>
                <a:cs typeface="Times New Roman" panose="02020603050405020304" pitchFamily="18" charset="0"/>
              </a:rPr>
              <a:t>12 mesas</a:t>
            </a:r>
          </a:p>
          <a:p>
            <a:pPr marL="342900" lvl="0" indent="-342900">
              <a:lnSpc>
                <a:spcPct val="107000"/>
              </a:lnSpc>
              <a:spcAft>
                <a:spcPts val="0"/>
              </a:spcAft>
              <a:buFont typeface="+mj-lt"/>
              <a:buAutoNum type="arabicPeriod"/>
            </a:pPr>
            <a:r>
              <a:rPr lang="es-CL" dirty="0" smtClean="0">
                <a:latin typeface="Arial" panose="020B0604020202020204" pitchFamily="34" charset="0"/>
                <a:ea typeface="Calibri" panose="020F0502020204030204" pitchFamily="34" charset="0"/>
                <a:cs typeface="Times New Roman" panose="02020603050405020304" pitchFamily="18" charset="0"/>
              </a:rPr>
              <a:t>Sala 12 = 12 mesas</a:t>
            </a:r>
          </a:p>
          <a:p>
            <a:pPr marL="342900" lvl="0" indent="-342900">
              <a:lnSpc>
                <a:spcPct val="107000"/>
              </a:lnSpc>
              <a:spcAft>
                <a:spcPts val="0"/>
              </a:spcAft>
              <a:buFont typeface="+mj-lt"/>
              <a:buAutoNum type="arabicPeriod"/>
            </a:pPr>
            <a:r>
              <a:rPr lang="es-CL" dirty="0" smtClean="0">
                <a:latin typeface="Arial" panose="020B0604020202020204" pitchFamily="34" charset="0"/>
                <a:ea typeface="Calibri" panose="020F0502020204030204" pitchFamily="34" charset="0"/>
                <a:cs typeface="Times New Roman" panose="02020603050405020304" pitchFamily="18" charset="0"/>
              </a:rPr>
              <a:t>Sala 13 = 12 mesas</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914400">
              <a:lnSpc>
                <a:spcPct val="107000"/>
              </a:lnSpc>
              <a:spcAft>
                <a:spcPts val="80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p:cNvPicPr>
            <a:picLocks noChangeAspect="1"/>
          </p:cNvPicPr>
          <p:nvPr/>
        </p:nvPicPr>
        <p:blipFill rotWithShape="1">
          <a:blip r:embed="rId4"/>
          <a:srcRect l="11454" t="22797" r="60338" b="11227"/>
          <a:stretch/>
        </p:blipFill>
        <p:spPr>
          <a:xfrm>
            <a:off x="2890049" y="3973745"/>
            <a:ext cx="1681951" cy="2620537"/>
          </a:xfrm>
          <a:prstGeom prst="rect">
            <a:avLst/>
          </a:prstGeom>
        </p:spPr>
      </p:pic>
      <p:pic>
        <p:nvPicPr>
          <p:cNvPr id="2" name="Imagen 1"/>
          <p:cNvPicPr>
            <a:picLocks noChangeAspect="1"/>
          </p:cNvPicPr>
          <p:nvPr/>
        </p:nvPicPr>
        <p:blipFill>
          <a:blip r:embed="rId5"/>
          <a:stretch>
            <a:fillRect/>
          </a:stretch>
        </p:blipFill>
        <p:spPr>
          <a:xfrm>
            <a:off x="1098919" y="-88041"/>
            <a:ext cx="798645" cy="762066"/>
          </a:xfrm>
          <a:prstGeom prst="rect">
            <a:avLst/>
          </a:prstGeom>
        </p:spPr>
      </p:pic>
      <p:pic>
        <p:nvPicPr>
          <p:cNvPr id="4" name="Imagen 3"/>
          <p:cNvPicPr>
            <a:picLocks noChangeAspect="1"/>
          </p:cNvPicPr>
          <p:nvPr/>
        </p:nvPicPr>
        <p:blipFill>
          <a:blip r:embed="rId6"/>
          <a:stretch>
            <a:fillRect/>
          </a:stretch>
        </p:blipFill>
        <p:spPr>
          <a:xfrm>
            <a:off x="395756" y="678986"/>
            <a:ext cx="5218628" cy="835224"/>
          </a:xfrm>
          <a:prstGeom prst="rect">
            <a:avLst/>
          </a:prstGeom>
        </p:spPr>
      </p:pic>
      <p:sp>
        <p:nvSpPr>
          <p:cNvPr id="8" name="Rectángulo 7"/>
          <p:cNvSpPr/>
          <p:nvPr/>
        </p:nvSpPr>
        <p:spPr>
          <a:xfrm>
            <a:off x="4881093" y="4273354"/>
            <a:ext cx="1532586" cy="923330"/>
          </a:xfrm>
          <a:prstGeom prst="rect">
            <a:avLst/>
          </a:prstGeom>
          <a:noFill/>
        </p:spPr>
        <p:txBody>
          <a:bodyPr wrap="square" lIns="91440" tIns="45720" rIns="91440" bIns="45720">
            <a:spAutoFit/>
          </a:bodyPr>
          <a:lstStyle/>
          <a:p>
            <a:pPr algn="ctr"/>
            <a:endParaRPr lang="es-ES" sz="5400" b="0" cap="none" spc="0" dirty="0">
              <a:ln w="0"/>
              <a:solidFill>
                <a:schemeClr val="tx1"/>
              </a:solidFill>
              <a:effectLst>
                <a:outerShdw blurRad="38100" dist="19050" dir="2700000" algn="tl" rotWithShape="0">
                  <a:schemeClr val="dk1">
                    <a:alpha val="40000"/>
                  </a:schemeClr>
                </a:outerShdw>
              </a:effectLst>
            </a:endParaRPr>
          </a:p>
        </p:txBody>
      </p:sp>
      <p:pic>
        <p:nvPicPr>
          <p:cNvPr id="9" name="Imagen 8"/>
          <p:cNvPicPr>
            <a:picLocks noChangeAspect="1"/>
          </p:cNvPicPr>
          <p:nvPr/>
        </p:nvPicPr>
        <p:blipFill rotWithShape="1">
          <a:blip r:embed="rId7"/>
          <a:srcRect l="62963"/>
          <a:stretch/>
        </p:blipFill>
        <p:spPr>
          <a:xfrm>
            <a:off x="7620559" y="3973745"/>
            <a:ext cx="1738646" cy="2621507"/>
          </a:xfrm>
          <a:prstGeom prst="rect">
            <a:avLst/>
          </a:prstGeom>
        </p:spPr>
      </p:pic>
      <p:sp>
        <p:nvSpPr>
          <p:cNvPr id="11" name="Rectángulo 10"/>
          <p:cNvSpPr/>
          <p:nvPr/>
        </p:nvSpPr>
        <p:spPr>
          <a:xfrm>
            <a:off x="4635174" y="4735019"/>
            <a:ext cx="2922211" cy="923330"/>
          </a:xfrm>
          <a:prstGeom prst="rect">
            <a:avLst/>
          </a:prstGeom>
          <a:noFill/>
        </p:spPr>
        <p:txBody>
          <a:bodyPr wrap="none" lIns="91440" tIns="45720" rIns="91440" bIns="45720">
            <a:spAutoFit/>
          </a:bodyPr>
          <a:lstStyle/>
          <a:p>
            <a:pPr algn="ctr"/>
            <a:r>
              <a:rPr lang="es-E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Un metro</a:t>
            </a:r>
            <a:endParaRPr lang="es-E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12" name="Flecha derecha 11"/>
          <p:cNvSpPr/>
          <p:nvPr/>
        </p:nvSpPr>
        <p:spPr>
          <a:xfrm>
            <a:off x="5549507" y="570651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custDataLst>
      <p:tags r:id="rId1"/>
    </p:custDataLst>
    <p:extLst>
      <p:ext uri="{BB962C8B-B14F-4D97-AF65-F5344CB8AC3E}">
        <p14:creationId xmlns:p14="http://schemas.microsoft.com/office/powerpoint/2010/main" val="746508220"/>
      </p:ext>
    </p:extLst>
  </p:cSld>
  <p:clrMapOvr>
    <a:masterClrMapping/>
  </p:clrMapOvr>
  <mc:AlternateContent xmlns:mc="http://schemas.openxmlformats.org/markup-compatibility/2006" xmlns:p14="http://schemas.microsoft.com/office/powerpoint/2010/main">
    <mc:Choice Requires="p14">
      <p:transition spd="slow" p14:dur="2000" advTm="12203"/>
    </mc:Choice>
    <mc:Fallback xmlns="">
      <p:transition spd="slow" advTm="12203"/>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0361" y="143638"/>
            <a:ext cx="11734800" cy="3648691"/>
          </a:xfrm>
          <a:prstGeom prst="rect">
            <a:avLst/>
          </a:prstGeom>
        </p:spPr>
        <p:txBody>
          <a:bodyPr wrap="square">
            <a:spAutoFit/>
          </a:bodyPr>
          <a:lstStyle/>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Antes de entrar a  la sala de actividades, los alumnos/as, deberán lavarse las manos, siguiendo instrucciones del correcto lavado, y siendo supervisados en todo momento por la docente a cargo.</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914400" algn="just">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Los alumnos/as, deberán tener un asiento fijo, durante toda la jornada escolar.</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Personal auxiliar, una vez terminada la jornada de clases, deberá realizar limpieza y desinfección con amonio cuaternario  mesas, sillas, manillas de puertas, escritorio de docente, pizarrón, ventanas.(Ver protocolo de limpieza de la escuela).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914400" algn="just">
              <a:lnSpc>
                <a:spcPct val="107000"/>
              </a:lnSpc>
              <a:spcAft>
                <a:spcPts val="0"/>
              </a:spcAft>
            </a:pP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Se deberá procurar que los alumnos/as, no paseen por la sala de clases, y si es así, se deberá en todo momento mantener la distancia social.</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914400" algn="just">
              <a:lnSpc>
                <a:spcPct val="107000"/>
              </a:lnSpc>
              <a:spcAft>
                <a:spcPts val="80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ángulo 3"/>
          <p:cNvSpPr/>
          <p:nvPr/>
        </p:nvSpPr>
        <p:spPr>
          <a:xfrm>
            <a:off x="57615" y="3592060"/>
            <a:ext cx="11820292" cy="3067378"/>
          </a:xfrm>
          <a:prstGeom prst="rect">
            <a:avLst/>
          </a:prstGeom>
        </p:spPr>
        <p:txBody>
          <a:bodyPr wrap="square">
            <a:spAutoFit/>
          </a:bodyPr>
          <a:lstStyle/>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Los alumnos/as, no podrán traer mochilas a la sala de clases, ni juguetes, solo dejarán en la entrada su bolsa cerrada de colación, debidamente marcada con nombre completo y nivel.</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es-CL" dirty="0" smtClean="0">
                <a:latin typeface="Arial" panose="020B0604020202020204" pitchFamily="34" charset="0"/>
                <a:ea typeface="Calibri" panose="020F0502020204030204" pitchFamily="34" charset="0"/>
                <a:cs typeface="Times New Roman" panose="02020603050405020304" pitchFamily="18" charset="0"/>
              </a:rPr>
              <a:t>La rutina de colación de los alumnos/as, se realizará dentro de la sala de clases, o según evaluación de la docente pudiendo ser en otro lugar del establecimiento, incentivando el distanciamiento social, evitando en todo momento el compartir alimentos con sus compañeros, y se les solicitará a los alumnos/as, que recuerden medidas de higiene. </a:t>
            </a:r>
          </a:p>
          <a:p>
            <a:pPr marL="342900" lvl="0" indent="-342900" algn="just">
              <a:lnSpc>
                <a:spcPct val="107000"/>
              </a:lnSpc>
              <a:spcAft>
                <a:spcPts val="800"/>
              </a:spcAft>
              <a:buFont typeface="Wingdings" panose="05000000000000000000" pitchFamily="2" charset="2"/>
              <a:buChar char="§"/>
            </a:pPr>
            <a:r>
              <a:rPr lang="es-CL" dirty="0" smtClean="0">
                <a:latin typeface="Arial" panose="020B0604020202020204" pitchFamily="34" charset="0"/>
                <a:ea typeface="Calibri" panose="020F0502020204030204" pitchFamily="34" charset="0"/>
                <a:cs typeface="Times New Roman" panose="02020603050405020304" pitchFamily="18" charset="0"/>
              </a:rPr>
              <a:t>Los alumnos/a que no asistan, seguirán con educación remota a distancia.</a:t>
            </a:r>
          </a:p>
          <a:p>
            <a:pPr marL="342900" lvl="0" indent="-342900" algn="just">
              <a:lnSpc>
                <a:spcPct val="107000"/>
              </a:lnSpc>
              <a:spcAft>
                <a:spcPts val="800"/>
              </a:spcAft>
              <a:buFont typeface="Wingdings" panose="05000000000000000000" pitchFamily="2" charset="2"/>
              <a:buChar char="§"/>
            </a:pP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p:cNvPicPr>
            <a:picLocks noChangeAspect="1"/>
          </p:cNvPicPr>
          <p:nvPr/>
        </p:nvPicPr>
        <p:blipFill rotWithShape="1">
          <a:blip r:embed="rId3">
            <a:extLst>
              <a:ext uri="{28A0092B-C50C-407E-A947-70E740481C1C}">
                <a14:useLocalDpi xmlns:a14="http://schemas.microsoft.com/office/drawing/2010/main" val="0"/>
              </a:ext>
            </a:extLst>
          </a:blip>
          <a:srcRect t="18953" b="11602"/>
          <a:stretch/>
        </p:blipFill>
        <p:spPr>
          <a:xfrm>
            <a:off x="8229600" y="5534214"/>
            <a:ext cx="2297151" cy="1000402"/>
          </a:xfrm>
          <a:prstGeom prst="rect">
            <a:avLst/>
          </a:prstGeom>
        </p:spPr>
      </p:pic>
    </p:spTree>
    <p:custDataLst>
      <p:tags r:id="rId1"/>
    </p:custDataLst>
    <p:extLst>
      <p:ext uri="{BB962C8B-B14F-4D97-AF65-F5344CB8AC3E}">
        <p14:creationId xmlns:p14="http://schemas.microsoft.com/office/powerpoint/2010/main" val="777759583"/>
      </p:ext>
    </p:extLst>
  </p:cSld>
  <p:clrMapOvr>
    <a:masterClrMapping/>
  </p:clrMapOvr>
  <mc:AlternateContent xmlns:mc="http://schemas.openxmlformats.org/markup-compatibility/2006" xmlns:p14="http://schemas.microsoft.com/office/powerpoint/2010/main">
    <mc:Choice Requires="p14">
      <p:transition spd="slow" p14:dur="2000" advTm="31854"/>
    </mc:Choice>
    <mc:Fallback xmlns="">
      <p:transition spd="slow" advTm="31854"/>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12192000" cy="3648691"/>
          </a:xfrm>
          <a:prstGeom prst="rect">
            <a:avLst/>
          </a:prstGeom>
        </p:spPr>
        <p:txBody>
          <a:bodyPr wrap="square">
            <a:spAutoFit/>
          </a:bodyPr>
          <a:lstStyle/>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Diariamente se realizarán rutinas de higiene, recordando las medidas preventivas, y la demarcación y señalética del establecimiento, baños y sala de clases.</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Cada docente entregará  a cada alumno/a los materiales a utilizar, evitando en todo momento que  los niños /as, compartan lápices, tijeras, pinceles etc.</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Cada docente, entregará  una caja  de plástico con juguetes a cada alumno/a  el que será desinfectada una vez utilizados. Cada alumna/o  al terminar de jugar, deberá dejar guardado los juguetes en la caja asignada, siendo estos retirados por la docente.</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El alcohol gel será distribuido por cada docente.</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p:cNvSpPr/>
          <p:nvPr/>
        </p:nvSpPr>
        <p:spPr>
          <a:xfrm>
            <a:off x="0" y="3344245"/>
            <a:ext cx="12191999" cy="2463238"/>
          </a:xfrm>
          <a:prstGeom prst="rect">
            <a:avLst/>
          </a:prstGeom>
        </p:spPr>
        <p:txBody>
          <a:bodyPr wrap="square">
            <a:spAutoFit/>
          </a:bodyPr>
          <a:lstStyle/>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Las rutinas de lavado de mano, deberán ser antes, durante y después de clases, según indicaciones hechas por la autoridad sanitaria.</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Se podrán dejar ventanas y puertas abiertas, siempre y cuando las condiciones climáticas así lo permitan.</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Los fonoaudiólogos, deberán evaluar a los alumnos/as, siguiendo el protocolo de implementación de la evaluación diagnóstica integral y revaluación de necesidades educativas especiales (NEE), (paso 3 o superior de </a:t>
            </a:r>
            <a:r>
              <a:rPr lang="es-CL" dirty="0" err="1">
                <a:latin typeface="Arial" panose="020B0604020202020204" pitchFamily="34" charset="0"/>
                <a:ea typeface="Calibri" panose="020F0502020204030204" pitchFamily="34" charset="0"/>
                <a:cs typeface="Times New Roman" panose="02020603050405020304" pitchFamily="18" charset="0"/>
              </a:rPr>
              <a:t>desconfinamiento</a:t>
            </a:r>
            <a:r>
              <a:rPr lang="es-CL" dirty="0">
                <a:latin typeface="Arial" panose="020B0604020202020204" pitchFamily="34" charset="0"/>
                <a:ea typeface="Calibri" panose="020F0502020204030204" pitchFamily="34" charset="0"/>
                <a:cs typeface="Times New Roman" panose="02020603050405020304" pitchFamily="18" charset="0"/>
              </a:rPr>
              <a:t>).</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p:cNvPicPr>
            <a:picLocks noChangeAspect="1"/>
          </p:cNvPicPr>
          <p:nvPr/>
        </p:nvPicPr>
        <p:blipFill rotWithShape="1">
          <a:blip r:embed="rId3"/>
          <a:srcRect l="34797" t="66667" r="48862"/>
          <a:stretch/>
        </p:blipFill>
        <p:spPr>
          <a:xfrm>
            <a:off x="10961648" y="5535432"/>
            <a:ext cx="680223" cy="1322568"/>
          </a:xfrm>
          <a:prstGeom prst="rect">
            <a:avLst/>
          </a:prstGeom>
        </p:spPr>
      </p:pic>
      <p:pic>
        <p:nvPicPr>
          <p:cNvPr id="5" name="Imagen 4"/>
          <p:cNvPicPr>
            <a:picLocks noChangeAspect="1"/>
          </p:cNvPicPr>
          <p:nvPr/>
        </p:nvPicPr>
        <p:blipFill rotWithShape="1">
          <a:blip r:embed="rId4">
            <a:extLst>
              <a:ext uri="{28A0092B-C50C-407E-A947-70E740481C1C}">
                <a14:useLocalDpi xmlns:a14="http://schemas.microsoft.com/office/drawing/2010/main" val="0"/>
              </a:ext>
            </a:extLst>
          </a:blip>
          <a:srcRect l="20610" t="66830" r="65061" b="-163"/>
          <a:stretch/>
        </p:blipFill>
        <p:spPr>
          <a:xfrm>
            <a:off x="5932448" y="5535432"/>
            <a:ext cx="802888" cy="1329297"/>
          </a:xfrm>
          <a:prstGeom prst="rect">
            <a:avLst/>
          </a:prstGeom>
        </p:spPr>
      </p:pic>
    </p:spTree>
    <p:custDataLst>
      <p:tags r:id="rId1"/>
    </p:custDataLst>
    <p:extLst>
      <p:ext uri="{BB962C8B-B14F-4D97-AF65-F5344CB8AC3E}">
        <p14:creationId xmlns:p14="http://schemas.microsoft.com/office/powerpoint/2010/main" val="990841462"/>
      </p:ext>
    </p:extLst>
  </p:cSld>
  <p:clrMapOvr>
    <a:masterClrMapping/>
  </p:clrMapOvr>
  <mc:AlternateContent xmlns:mc="http://schemas.openxmlformats.org/markup-compatibility/2006" xmlns:p14="http://schemas.microsoft.com/office/powerpoint/2010/main">
    <mc:Choice Requires="p14">
      <p:transition spd="slow" p14:dur="2000" advTm="21618"/>
    </mc:Choice>
    <mc:Fallback xmlns="">
      <p:transition spd="slow" advTm="21618"/>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rotWithShape="1">
          <a:blip r:embed="rId3">
            <a:extLst>
              <a:ext uri="{28A0092B-C50C-407E-A947-70E740481C1C}">
                <a14:useLocalDpi xmlns:a14="http://schemas.microsoft.com/office/drawing/2010/main" val="0"/>
              </a:ext>
            </a:extLst>
          </a:blip>
          <a:srcRect t="16296"/>
          <a:stretch/>
        </p:blipFill>
        <p:spPr>
          <a:xfrm>
            <a:off x="2630740" y="126644"/>
            <a:ext cx="6591315" cy="3632306"/>
          </a:xfrm>
          <a:prstGeom prst="rect">
            <a:avLst/>
          </a:prstGeom>
        </p:spPr>
      </p:pic>
      <p:pic>
        <p:nvPicPr>
          <p:cNvPr id="8" name="Imagen 7"/>
          <p:cNvPicPr>
            <a:picLocks noChangeAspect="1"/>
          </p:cNvPicPr>
          <p:nvPr/>
        </p:nvPicPr>
        <p:blipFill>
          <a:blip r:embed="rId4"/>
          <a:stretch>
            <a:fillRect/>
          </a:stretch>
        </p:blipFill>
        <p:spPr>
          <a:xfrm>
            <a:off x="5818425" y="3235891"/>
            <a:ext cx="379671" cy="322635"/>
          </a:xfrm>
          <a:prstGeom prst="rect">
            <a:avLst/>
          </a:prstGeom>
        </p:spPr>
      </p:pic>
      <p:pic>
        <p:nvPicPr>
          <p:cNvPr id="9" name="Imagen 8"/>
          <p:cNvPicPr>
            <a:picLocks noChangeAspect="1"/>
          </p:cNvPicPr>
          <p:nvPr/>
        </p:nvPicPr>
        <p:blipFill>
          <a:blip r:embed="rId4"/>
          <a:stretch>
            <a:fillRect/>
          </a:stretch>
        </p:blipFill>
        <p:spPr>
          <a:xfrm>
            <a:off x="5322815" y="3226271"/>
            <a:ext cx="420798" cy="354381"/>
          </a:xfrm>
          <a:prstGeom prst="rect">
            <a:avLst/>
          </a:prstGeom>
        </p:spPr>
      </p:pic>
      <p:pic>
        <p:nvPicPr>
          <p:cNvPr id="10" name="Imagen 9"/>
          <p:cNvPicPr>
            <a:picLocks noChangeAspect="1"/>
          </p:cNvPicPr>
          <p:nvPr/>
        </p:nvPicPr>
        <p:blipFill>
          <a:blip r:embed="rId5"/>
          <a:stretch>
            <a:fillRect/>
          </a:stretch>
        </p:blipFill>
        <p:spPr>
          <a:xfrm>
            <a:off x="4098569" y="3238707"/>
            <a:ext cx="420660" cy="329511"/>
          </a:xfrm>
          <a:prstGeom prst="rect">
            <a:avLst/>
          </a:prstGeom>
        </p:spPr>
      </p:pic>
      <p:pic>
        <p:nvPicPr>
          <p:cNvPr id="11" name="Imagen 10"/>
          <p:cNvPicPr>
            <a:picLocks noChangeAspect="1"/>
          </p:cNvPicPr>
          <p:nvPr/>
        </p:nvPicPr>
        <p:blipFill>
          <a:blip r:embed="rId5"/>
          <a:stretch>
            <a:fillRect/>
          </a:stretch>
        </p:blipFill>
        <p:spPr>
          <a:xfrm>
            <a:off x="2888457" y="3201758"/>
            <a:ext cx="420660" cy="390450"/>
          </a:xfrm>
          <a:prstGeom prst="rect">
            <a:avLst/>
          </a:prstGeom>
        </p:spPr>
      </p:pic>
      <p:pic>
        <p:nvPicPr>
          <p:cNvPr id="12" name="Imagen 11"/>
          <p:cNvPicPr>
            <a:picLocks noChangeAspect="1"/>
          </p:cNvPicPr>
          <p:nvPr/>
        </p:nvPicPr>
        <p:blipFill>
          <a:blip r:embed="rId5"/>
          <a:stretch>
            <a:fillRect/>
          </a:stretch>
        </p:blipFill>
        <p:spPr>
          <a:xfrm>
            <a:off x="3669884" y="3215542"/>
            <a:ext cx="420660" cy="362882"/>
          </a:xfrm>
          <a:prstGeom prst="rect">
            <a:avLst/>
          </a:prstGeom>
        </p:spPr>
      </p:pic>
      <p:pic>
        <p:nvPicPr>
          <p:cNvPr id="13" name="Imagen 12"/>
          <p:cNvPicPr>
            <a:picLocks noChangeAspect="1"/>
          </p:cNvPicPr>
          <p:nvPr/>
        </p:nvPicPr>
        <p:blipFill>
          <a:blip r:embed="rId5"/>
          <a:stretch>
            <a:fillRect/>
          </a:stretch>
        </p:blipFill>
        <p:spPr>
          <a:xfrm>
            <a:off x="2437747" y="3195636"/>
            <a:ext cx="420660" cy="390450"/>
          </a:xfrm>
          <a:prstGeom prst="rect">
            <a:avLst/>
          </a:prstGeom>
        </p:spPr>
      </p:pic>
      <p:pic>
        <p:nvPicPr>
          <p:cNvPr id="14" name="Imagen 13"/>
          <p:cNvPicPr>
            <a:picLocks noChangeAspect="1"/>
          </p:cNvPicPr>
          <p:nvPr/>
        </p:nvPicPr>
        <p:blipFill>
          <a:blip r:embed="rId5"/>
          <a:stretch>
            <a:fillRect/>
          </a:stretch>
        </p:blipFill>
        <p:spPr>
          <a:xfrm>
            <a:off x="4488824" y="3159639"/>
            <a:ext cx="420660" cy="382815"/>
          </a:xfrm>
          <a:prstGeom prst="rect">
            <a:avLst/>
          </a:prstGeom>
        </p:spPr>
      </p:pic>
      <p:pic>
        <p:nvPicPr>
          <p:cNvPr id="15" name="Imagen 14"/>
          <p:cNvPicPr>
            <a:picLocks noChangeAspect="1"/>
          </p:cNvPicPr>
          <p:nvPr/>
        </p:nvPicPr>
        <p:blipFill>
          <a:blip r:embed="rId5"/>
          <a:stretch>
            <a:fillRect/>
          </a:stretch>
        </p:blipFill>
        <p:spPr>
          <a:xfrm>
            <a:off x="7349405" y="3168876"/>
            <a:ext cx="420660" cy="396998"/>
          </a:xfrm>
          <a:prstGeom prst="rect">
            <a:avLst/>
          </a:prstGeom>
        </p:spPr>
      </p:pic>
      <p:pic>
        <p:nvPicPr>
          <p:cNvPr id="16" name="Imagen 15"/>
          <p:cNvPicPr>
            <a:picLocks noChangeAspect="1"/>
          </p:cNvPicPr>
          <p:nvPr/>
        </p:nvPicPr>
        <p:blipFill>
          <a:blip r:embed="rId5"/>
          <a:stretch>
            <a:fillRect/>
          </a:stretch>
        </p:blipFill>
        <p:spPr>
          <a:xfrm>
            <a:off x="7757733" y="3176833"/>
            <a:ext cx="420660" cy="391385"/>
          </a:xfrm>
          <a:prstGeom prst="rect">
            <a:avLst/>
          </a:prstGeom>
        </p:spPr>
      </p:pic>
      <p:pic>
        <p:nvPicPr>
          <p:cNvPr id="17" name="Imagen 16"/>
          <p:cNvPicPr>
            <a:picLocks noChangeAspect="1"/>
          </p:cNvPicPr>
          <p:nvPr/>
        </p:nvPicPr>
        <p:blipFill>
          <a:blip r:embed="rId5"/>
          <a:stretch>
            <a:fillRect/>
          </a:stretch>
        </p:blipFill>
        <p:spPr>
          <a:xfrm>
            <a:off x="8984691" y="3301235"/>
            <a:ext cx="420660" cy="402075"/>
          </a:xfrm>
          <a:prstGeom prst="rect">
            <a:avLst/>
          </a:prstGeom>
        </p:spPr>
      </p:pic>
      <p:pic>
        <p:nvPicPr>
          <p:cNvPr id="18" name="Imagen 17"/>
          <p:cNvPicPr>
            <a:picLocks noChangeAspect="1"/>
          </p:cNvPicPr>
          <p:nvPr/>
        </p:nvPicPr>
        <p:blipFill>
          <a:blip r:embed="rId5"/>
          <a:stretch>
            <a:fillRect/>
          </a:stretch>
        </p:blipFill>
        <p:spPr>
          <a:xfrm>
            <a:off x="8581542" y="3338348"/>
            <a:ext cx="420660" cy="364962"/>
          </a:xfrm>
          <a:prstGeom prst="rect">
            <a:avLst/>
          </a:prstGeom>
        </p:spPr>
      </p:pic>
      <p:pic>
        <p:nvPicPr>
          <p:cNvPr id="19" name="Imagen 18"/>
          <p:cNvPicPr>
            <a:picLocks noChangeAspect="1"/>
          </p:cNvPicPr>
          <p:nvPr/>
        </p:nvPicPr>
        <p:blipFill>
          <a:blip r:embed="rId5"/>
          <a:stretch>
            <a:fillRect/>
          </a:stretch>
        </p:blipFill>
        <p:spPr>
          <a:xfrm>
            <a:off x="6198096" y="3196462"/>
            <a:ext cx="420660" cy="357426"/>
          </a:xfrm>
          <a:prstGeom prst="rect">
            <a:avLst/>
          </a:prstGeom>
        </p:spPr>
      </p:pic>
      <p:pic>
        <p:nvPicPr>
          <p:cNvPr id="20" name="Imagen 19"/>
          <p:cNvPicPr>
            <a:picLocks noChangeAspect="1"/>
          </p:cNvPicPr>
          <p:nvPr/>
        </p:nvPicPr>
        <p:blipFill>
          <a:blip r:embed="rId5"/>
          <a:stretch>
            <a:fillRect/>
          </a:stretch>
        </p:blipFill>
        <p:spPr>
          <a:xfrm>
            <a:off x="9434181" y="3301235"/>
            <a:ext cx="420660" cy="355990"/>
          </a:xfrm>
          <a:prstGeom prst="rect">
            <a:avLst/>
          </a:prstGeom>
        </p:spPr>
      </p:pic>
      <p:pic>
        <p:nvPicPr>
          <p:cNvPr id="21" name="Imagen 20"/>
          <p:cNvPicPr>
            <a:picLocks noChangeAspect="1"/>
          </p:cNvPicPr>
          <p:nvPr/>
        </p:nvPicPr>
        <p:blipFill>
          <a:blip r:embed="rId5"/>
          <a:stretch>
            <a:fillRect/>
          </a:stretch>
        </p:blipFill>
        <p:spPr>
          <a:xfrm>
            <a:off x="2077133" y="3248085"/>
            <a:ext cx="420660" cy="353759"/>
          </a:xfrm>
          <a:prstGeom prst="rect">
            <a:avLst/>
          </a:prstGeom>
        </p:spPr>
      </p:pic>
      <p:pic>
        <p:nvPicPr>
          <p:cNvPr id="22" name="Imagen 21"/>
          <p:cNvPicPr>
            <a:picLocks noChangeAspect="1"/>
          </p:cNvPicPr>
          <p:nvPr/>
        </p:nvPicPr>
        <p:blipFill>
          <a:blip r:embed="rId5"/>
          <a:stretch>
            <a:fillRect/>
          </a:stretch>
        </p:blipFill>
        <p:spPr>
          <a:xfrm>
            <a:off x="1612901" y="3271106"/>
            <a:ext cx="420660" cy="307715"/>
          </a:xfrm>
          <a:prstGeom prst="rect">
            <a:avLst/>
          </a:prstGeom>
        </p:spPr>
      </p:pic>
      <p:pic>
        <p:nvPicPr>
          <p:cNvPr id="25" name="Imagen 24"/>
          <p:cNvPicPr>
            <a:picLocks noChangeAspect="1"/>
          </p:cNvPicPr>
          <p:nvPr/>
        </p:nvPicPr>
        <p:blipFill>
          <a:blip r:embed="rId5"/>
          <a:stretch>
            <a:fillRect/>
          </a:stretch>
        </p:blipFill>
        <p:spPr>
          <a:xfrm>
            <a:off x="6928745" y="3152621"/>
            <a:ext cx="420660" cy="405905"/>
          </a:xfrm>
          <a:prstGeom prst="rect">
            <a:avLst/>
          </a:prstGeom>
        </p:spPr>
      </p:pic>
      <p:sp>
        <p:nvSpPr>
          <p:cNvPr id="29" name="Rectángulo 28"/>
          <p:cNvSpPr/>
          <p:nvPr/>
        </p:nvSpPr>
        <p:spPr>
          <a:xfrm>
            <a:off x="158044" y="3694338"/>
            <a:ext cx="11448438" cy="5322098"/>
          </a:xfrm>
          <a:prstGeom prst="rect">
            <a:avLst/>
          </a:prstGeom>
        </p:spPr>
        <p:txBody>
          <a:bodyPr wrap="square">
            <a:spAutoFit/>
          </a:bodyPr>
          <a:lstStyle/>
          <a:p>
            <a:pPr marL="285750" lvl="0" indent="-285750" algn="just">
              <a:lnSpc>
                <a:spcPct val="107000"/>
              </a:lnSpc>
              <a:spcAft>
                <a:spcPts val="80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Como estrategia de funcionamiento, se pintarán huellas de rutas a seguir por los alumnos, círculos de colores para indicar distanciamiento </a:t>
            </a:r>
            <a:r>
              <a:rPr lang="es-CL" dirty="0" smtClean="0">
                <a:latin typeface="Arial" panose="020B0604020202020204" pitchFamily="34" charset="0"/>
                <a:ea typeface="Calibri" panose="020F0502020204030204" pitchFamily="34" charset="0"/>
                <a:cs typeface="Times New Roman" panose="02020603050405020304" pitchFamily="18" charset="0"/>
              </a:rPr>
              <a:t>social.</a:t>
            </a: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Se suspenderán los actos cívicos de manera presenciales, y se realizarán en sala de clases.</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Se dispondrá de material exclusivo para cada alumno/a, como cajas de juguetes y material </a:t>
            </a:r>
            <a:r>
              <a:rPr lang="es-CL" dirty="0" smtClean="0">
                <a:latin typeface="Arial" panose="020B0604020202020204" pitchFamily="34" charset="0"/>
                <a:ea typeface="Calibri" panose="020F0502020204030204" pitchFamily="34" charset="0"/>
                <a:cs typeface="Times New Roman" panose="02020603050405020304" pitchFamily="18" charset="0"/>
              </a:rPr>
              <a:t>didáctico y útiles escolares.</a:t>
            </a:r>
          </a:p>
          <a:p>
            <a:pPr marL="342900" lvl="0" indent="-342900" algn="just">
              <a:lnSpc>
                <a:spcPct val="107000"/>
              </a:lnSpc>
              <a:spcAft>
                <a:spcPts val="0"/>
              </a:spcAft>
              <a:buFont typeface="Wingdings" panose="05000000000000000000" pitchFamily="2" charset="2"/>
              <a:buChar char="§"/>
            </a:pPr>
            <a:r>
              <a:rPr lang="es-CL" dirty="0" smtClean="0">
                <a:latin typeface="Arial" panose="020B0604020202020204" pitchFamily="34" charset="0"/>
                <a:ea typeface="Calibri" panose="020F0502020204030204" pitchFamily="34" charset="0"/>
                <a:cs typeface="Times New Roman" panose="02020603050405020304" pitchFamily="18" charset="0"/>
              </a:rPr>
              <a:t>El patio contará con figuras pintadas en el suelo, para el distanciamiento de los alumnos.</a:t>
            </a:r>
          </a:p>
          <a:p>
            <a:pPr marL="342900" lvl="0" indent="-342900" algn="just">
              <a:lnSpc>
                <a:spcPct val="107000"/>
              </a:lnSpc>
              <a:spcAft>
                <a:spcPts val="0"/>
              </a:spcAft>
              <a:buFont typeface="Wingdings" panose="05000000000000000000" pitchFamily="2" charset="2"/>
              <a:buChar char="§"/>
            </a:pPr>
            <a:endParaRPr lang="es-CL" dirty="0">
              <a:latin typeface="Calibri" panose="020F0502020204030204" pitchFamily="34" charset="0"/>
              <a:ea typeface="Calibri" panose="020F0502020204030204" pitchFamily="34" charset="0"/>
              <a:cs typeface="Times New Roman" panose="02020603050405020304" pitchFamily="18" charset="0"/>
            </a:endParaRPr>
          </a:p>
          <a:p>
            <a:pPr marL="285750" lvl="0" indent="-285750">
              <a:buFont typeface="Wingdings" panose="05000000000000000000" pitchFamily="2" charset="2"/>
              <a:buChar char="§"/>
            </a:pPr>
            <a:r>
              <a:rPr lang="es-CL" dirty="0" smtClean="0">
                <a:latin typeface="Arial" panose="020B0604020202020204" pitchFamily="34" charset="0"/>
                <a:cs typeface="Arial" panose="020B0604020202020204" pitchFamily="34" charset="0"/>
              </a:rPr>
              <a:t>Se </a:t>
            </a:r>
            <a:r>
              <a:rPr lang="es-CL" dirty="0">
                <a:latin typeface="Arial" panose="020B0604020202020204" pitchFamily="34" charset="0"/>
                <a:cs typeface="Arial" panose="020B0604020202020204" pitchFamily="34" charset="0"/>
              </a:rPr>
              <a:t>deberá ventilar las salas de clases, cada vez que los alumnos/as, vayan al recreo, abriendo puertas, ventanas por al menos 20 </a:t>
            </a:r>
            <a:r>
              <a:rPr lang="es-CL" dirty="0" smtClean="0">
                <a:latin typeface="Arial" panose="020B0604020202020204" pitchFamily="34" charset="0"/>
                <a:cs typeface="Arial" panose="020B0604020202020204" pitchFamily="34" charset="0"/>
              </a:rPr>
              <a:t>minutos y en reiteradas </a:t>
            </a:r>
            <a:r>
              <a:rPr lang="es-CL" dirty="0" err="1" smtClean="0">
                <a:latin typeface="Arial" panose="020B0604020202020204" pitchFamily="34" charset="0"/>
                <a:cs typeface="Arial" panose="020B0604020202020204" pitchFamily="34" charset="0"/>
              </a:rPr>
              <a:t>portunidades</a:t>
            </a:r>
            <a:r>
              <a:rPr lang="es-CL" dirty="0" smtClean="0">
                <a:latin typeface="Arial" panose="020B0604020202020204" pitchFamily="34" charset="0"/>
                <a:cs typeface="Arial" panose="020B0604020202020204" pitchFamily="34" charset="0"/>
              </a:rPr>
              <a:t>.</a:t>
            </a:r>
          </a:p>
          <a:p>
            <a:pPr lvl="0"/>
            <a:r>
              <a:rPr lang="es-CL" dirty="0" smtClean="0">
                <a:latin typeface="Arial" panose="020B0604020202020204" pitchFamily="34" charset="0"/>
                <a:cs typeface="Arial" panose="020B0604020202020204" pitchFamily="34" charset="0"/>
              </a:rPr>
              <a:t>.</a:t>
            </a:r>
            <a:endParaRPr lang="es-CL" dirty="0">
              <a:latin typeface="Arial" panose="020B0604020202020204" pitchFamily="34" charset="0"/>
              <a:cs typeface="Arial" panose="020B0604020202020204" pitchFamily="34" charset="0"/>
            </a:endParaRPr>
          </a:p>
          <a:p>
            <a:r>
              <a:rPr lang="es-CL" dirty="0">
                <a:latin typeface="Arial" panose="020B0604020202020204" pitchFamily="34" charset="0"/>
                <a:cs typeface="Arial" panose="020B0604020202020204" pitchFamily="34" charset="0"/>
              </a:rPr>
              <a:t> </a:t>
            </a:r>
          </a:p>
          <a:p>
            <a:r>
              <a:rPr lang="es-CL" dirty="0"/>
              <a:t> </a:t>
            </a:r>
          </a:p>
          <a:p>
            <a:r>
              <a:rPr lang="es-CL" b="1" dirty="0"/>
              <a:t> </a:t>
            </a:r>
            <a:endParaRPr lang="es-CL" dirty="0"/>
          </a:p>
          <a:p>
            <a:pPr marL="285750" lvl="0" indent="-285750" algn="just">
              <a:lnSpc>
                <a:spcPct val="107000"/>
              </a:lnSpc>
              <a:spcAft>
                <a:spcPts val="800"/>
              </a:spcAft>
              <a:buFont typeface="Arial" panose="020B0604020202020204" pitchFamily="34" charset="0"/>
              <a:buChar char="•"/>
            </a:pPr>
            <a:endParaRPr lang="es-CL" dirty="0" smtClean="0">
              <a:latin typeface="Arial" panose="020B0604020202020204" pitchFamily="34" charset="0"/>
              <a:ea typeface="Calibri" panose="020F0502020204030204" pitchFamily="34" charset="0"/>
              <a:cs typeface="Times New Roman" panose="02020603050405020304" pitchFamily="18" charset="0"/>
            </a:endParaRPr>
          </a:p>
          <a:p>
            <a:pPr marL="285750" lvl="0" indent="-285750" algn="just">
              <a:lnSpc>
                <a:spcPct val="107000"/>
              </a:lnSpc>
              <a:spcAft>
                <a:spcPts val="800"/>
              </a:spcAft>
              <a:buFont typeface="Arial" panose="020B0604020202020204" pitchFamily="34" charset="0"/>
              <a:buChar char="•"/>
            </a:pPr>
            <a:endParaRPr lang="es-CL" dirty="0">
              <a:latin typeface="Arial" panose="020B0604020202020204" pitchFamily="34" charset="0"/>
              <a:ea typeface="Calibri" panose="020F0502020204030204" pitchFamily="34" charset="0"/>
              <a:cs typeface="Times New Roman" panose="02020603050405020304" pitchFamily="18" charset="0"/>
            </a:endParaRPr>
          </a:p>
          <a:p>
            <a:pPr marL="285750" lvl="0" indent="-285750" algn="just">
              <a:lnSpc>
                <a:spcPct val="107000"/>
              </a:lnSpc>
              <a:spcAft>
                <a:spcPts val="800"/>
              </a:spcAft>
              <a:buFont typeface="Arial" panose="020B0604020202020204" pitchFamily="34" charset="0"/>
              <a:buChar char="•"/>
            </a:pP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 name="Imagen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1062" y="2003530"/>
            <a:ext cx="974267" cy="978616"/>
          </a:xfrm>
          <a:prstGeom prst="rect">
            <a:avLst/>
          </a:prstGeom>
        </p:spPr>
      </p:pic>
      <p:pic>
        <p:nvPicPr>
          <p:cNvPr id="33" name="Imagen 32"/>
          <p:cNvPicPr>
            <a:picLocks noChangeAspect="1"/>
          </p:cNvPicPr>
          <p:nvPr/>
        </p:nvPicPr>
        <p:blipFill>
          <a:blip r:embed="rId5"/>
          <a:stretch>
            <a:fillRect/>
          </a:stretch>
        </p:blipFill>
        <p:spPr>
          <a:xfrm>
            <a:off x="9883671" y="3301235"/>
            <a:ext cx="420660" cy="355990"/>
          </a:xfrm>
          <a:prstGeom prst="rect">
            <a:avLst/>
          </a:prstGeom>
        </p:spPr>
      </p:pic>
      <p:pic>
        <p:nvPicPr>
          <p:cNvPr id="34" name="Imagen 33"/>
          <p:cNvPicPr>
            <a:picLocks noChangeAspect="1"/>
          </p:cNvPicPr>
          <p:nvPr/>
        </p:nvPicPr>
        <p:blipFill>
          <a:blip r:embed="rId7"/>
          <a:stretch>
            <a:fillRect/>
          </a:stretch>
        </p:blipFill>
        <p:spPr>
          <a:xfrm>
            <a:off x="10373364" y="3303626"/>
            <a:ext cx="420660" cy="353599"/>
          </a:xfrm>
          <a:prstGeom prst="rect">
            <a:avLst/>
          </a:prstGeom>
        </p:spPr>
      </p:pic>
      <p:pic>
        <p:nvPicPr>
          <p:cNvPr id="35" name="Imagen 34"/>
          <p:cNvPicPr>
            <a:picLocks noChangeAspect="1"/>
          </p:cNvPicPr>
          <p:nvPr/>
        </p:nvPicPr>
        <p:blipFill>
          <a:blip r:embed="rId7"/>
          <a:stretch>
            <a:fillRect/>
          </a:stretch>
        </p:blipFill>
        <p:spPr>
          <a:xfrm>
            <a:off x="1121722" y="3238256"/>
            <a:ext cx="420660" cy="353599"/>
          </a:xfrm>
          <a:prstGeom prst="rect">
            <a:avLst/>
          </a:prstGeom>
        </p:spPr>
      </p:pic>
      <p:pic>
        <p:nvPicPr>
          <p:cNvPr id="36" name="Imagen 35"/>
          <p:cNvPicPr>
            <a:picLocks noChangeAspect="1"/>
          </p:cNvPicPr>
          <p:nvPr/>
        </p:nvPicPr>
        <p:blipFill>
          <a:blip r:embed="rId7"/>
          <a:stretch>
            <a:fillRect/>
          </a:stretch>
        </p:blipFill>
        <p:spPr>
          <a:xfrm>
            <a:off x="701062" y="3257098"/>
            <a:ext cx="420660" cy="353599"/>
          </a:xfrm>
          <a:prstGeom prst="rect">
            <a:avLst/>
          </a:prstGeom>
        </p:spPr>
      </p:pic>
    </p:spTree>
    <p:custDataLst>
      <p:tags r:id="rId1"/>
    </p:custDataLst>
    <p:extLst>
      <p:ext uri="{BB962C8B-B14F-4D97-AF65-F5344CB8AC3E}">
        <p14:creationId xmlns:p14="http://schemas.microsoft.com/office/powerpoint/2010/main" val="1763926679"/>
      </p:ext>
    </p:extLst>
  </p:cSld>
  <p:clrMapOvr>
    <a:masterClrMapping/>
  </p:clrMapOvr>
  <mc:AlternateContent xmlns:mc="http://schemas.openxmlformats.org/markup-compatibility/2006" xmlns:p14="http://schemas.microsoft.com/office/powerpoint/2010/main">
    <mc:Choice Requires="p14">
      <p:transition spd="slow" p14:dur="2000" advTm="17683"/>
    </mc:Choice>
    <mc:Fallback xmlns="">
      <p:transition spd="slow" advTm="17683"/>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92601"/>
            <a:ext cx="12192000" cy="2759602"/>
          </a:xfrm>
          <a:prstGeom prst="rect">
            <a:avLst/>
          </a:prstGeom>
        </p:spPr>
        <p:txBody>
          <a:bodyPr wrap="square">
            <a:spAutoFit/>
          </a:bodyPr>
          <a:lstStyle/>
          <a:p>
            <a:pPr marL="457200" algn="ctr">
              <a:lnSpc>
                <a:spcPct val="107000"/>
              </a:lnSpc>
              <a:spcAft>
                <a:spcPts val="0"/>
              </a:spcAft>
            </a:pPr>
            <a:r>
              <a:rPr lang="es-CL" b="1" u="sng"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RECREOS </a:t>
            </a:r>
            <a:r>
              <a:rPr lang="es-CL" b="1" u="sng" dirty="0">
                <a:solidFill>
                  <a:srgbClr val="0070C0"/>
                </a:solidFill>
                <a:latin typeface="Arial" panose="020B0604020202020204" pitchFamily="34" charset="0"/>
                <a:ea typeface="Calibri" panose="020F0502020204030204" pitchFamily="34" charset="0"/>
                <a:cs typeface="Times New Roman" panose="02020603050405020304" pitchFamily="18" charset="0"/>
              </a:rPr>
              <a:t>DE LOS ALUMNOS/AS</a:t>
            </a:r>
            <a:endParaRPr lang="es-CL"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L" b="1"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Los recreos, deberán ser diferidos, por cursos o niveles, en diferentes horarios.</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914400" algn="just">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smtClean="0">
              <a:latin typeface="Arial" panose="020B0604020202020204" pitchFamily="34" charset="0"/>
              <a:ea typeface="Calibri" panose="020F0502020204030204" pitchFamily="34" charset="0"/>
              <a:cs typeface="Times New Roman" panose="02020603050405020304" pitchFamily="18" charset="0"/>
            </a:endParaRPr>
          </a:p>
          <a:p>
            <a:pPr marL="914400" algn="just">
              <a:lnSpc>
                <a:spcPct val="107000"/>
              </a:lnSpc>
              <a:spcAft>
                <a:spcPts val="0"/>
              </a:spcAft>
            </a:pPr>
            <a:r>
              <a:rPr lang="es-CL" u="sng" dirty="0" smtClean="0">
                <a:latin typeface="Arial" panose="020B0604020202020204" pitchFamily="34" charset="0"/>
                <a:ea typeface="Calibri" panose="020F0502020204030204" pitchFamily="34" charset="0"/>
                <a:cs typeface="Times New Roman" panose="02020603050405020304" pitchFamily="18" charset="0"/>
              </a:rPr>
              <a:t>Jornada de la Mañana:</a:t>
            </a:r>
          </a:p>
          <a:p>
            <a:pPr marL="914400" algn="just">
              <a:lnSpc>
                <a:spcPct val="107000"/>
              </a:lnSpc>
              <a:spcAft>
                <a:spcPts val="0"/>
              </a:spcAft>
            </a:pPr>
            <a:endParaRPr lang="es-CL" u="sng" dirty="0" smtClean="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smtClean="0">
                <a:latin typeface="Arial" panose="020B0604020202020204" pitchFamily="34" charset="0"/>
                <a:ea typeface="Calibri" panose="020F0502020204030204" pitchFamily="34" charset="0"/>
                <a:cs typeface="Times New Roman" panose="02020603050405020304" pitchFamily="18" charset="0"/>
              </a:rPr>
              <a:t>Nivel </a:t>
            </a:r>
            <a:r>
              <a:rPr lang="es-CL" dirty="0">
                <a:latin typeface="Arial" panose="020B0604020202020204" pitchFamily="34" charset="0"/>
                <a:ea typeface="Calibri" panose="020F0502020204030204" pitchFamily="34" charset="0"/>
                <a:cs typeface="Times New Roman" panose="02020603050405020304" pitchFamily="18" charset="0"/>
              </a:rPr>
              <a:t>Medio Mayor: Recreo de 09:45 a 10:00 </a:t>
            </a:r>
            <a:r>
              <a:rPr lang="es-CL" dirty="0" err="1">
                <a:latin typeface="Arial" panose="020B0604020202020204" pitchFamily="34" charset="0"/>
                <a:ea typeface="Calibri" panose="020F0502020204030204" pitchFamily="34" charset="0"/>
                <a:cs typeface="Times New Roman" panose="02020603050405020304" pitchFamily="18" charset="0"/>
              </a:rPr>
              <a:t>Hrs</a:t>
            </a:r>
            <a:r>
              <a:rPr lang="es-CL" dirty="0">
                <a:latin typeface="Arial" panose="020B0604020202020204" pitchFamily="34" charset="0"/>
                <a:ea typeface="Calibri" panose="020F0502020204030204" pitchFamily="34" charset="0"/>
                <a:cs typeface="Times New Roman" panose="02020603050405020304" pitchFamily="18" charset="0"/>
              </a:rPr>
              <a:t>.</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Nivel Pre </a:t>
            </a:r>
            <a:r>
              <a:rPr lang="es-CL" dirty="0" err="1">
                <a:latin typeface="Arial" panose="020B0604020202020204" pitchFamily="34" charset="0"/>
                <a:ea typeface="Calibri" panose="020F0502020204030204" pitchFamily="34" charset="0"/>
                <a:cs typeface="Times New Roman" panose="02020603050405020304" pitchFamily="18" charset="0"/>
              </a:rPr>
              <a:t>Kinder</a:t>
            </a:r>
            <a:r>
              <a:rPr lang="es-CL" dirty="0">
                <a:latin typeface="Arial" panose="020B0604020202020204" pitchFamily="34" charset="0"/>
                <a:ea typeface="Calibri" panose="020F0502020204030204" pitchFamily="34" charset="0"/>
                <a:cs typeface="Times New Roman" panose="02020603050405020304" pitchFamily="18" charset="0"/>
              </a:rPr>
              <a:t>: Recreo de  10:0 a 10:15 </a:t>
            </a:r>
            <a:r>
              <a:rPr lang="es-CL" dirty="0" err="1">
                <a:latin typeface="Arial" panose="020B0604020202020204" pitchFamily="34" charset="0"/>
                <a:ea typeface="Calibri" panose="020F0502020204030204" pitchFamily="34" charset="0"/>
                <a:cs typeface="Times New Roman" panose="02020603050405020304" pitchFamily="18" charset="0"/>
              </a:rPr>
              <a:t>Hrs</a:t>
            </a:r>
            <a:r>
              <a:rPr lang="es-CL" dirty="0">
                <a:latin typeface="Arial" panose="020B0604020202020204" pitchFamily="34" charset="0"/>
                <a:ea typeface="Calibri" panose="020F0502020204030204" pitchFamily="34" charset="0"/>
                <a:cs typeface="Times New Roman" panose="02020603050405020304" pitchFamily="18" charset="0"/>
              </a:rPr>
              <a:t>.</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Nivel kínder: Recreo de 10:15 a 10:30 </a:t>
            </a:r>
            <a:r>
              <a:rPr lang="es-CL" dirty="0" err="1">
                <a:latin typeface="Arial" panose="020B0604020202020204" pitchFamily="34" charset="0"/>
                <a:ea typeface="Calibri" panose="020F0502020204030204" pitchFamily="34" charset="0"/>
                <a:cs typeface="Times New Roman" panose="02020603050405020304" pitchFamily="18" charset="0"/>
              </a:rPr>
              <a:t>Hrs</a:t>
            </a:r>
            <a:r>
              <a:rPr lang="es-CL" dirty="0">
                <a:latin typeface="Arial" panose="020B0604020202020204" pitchFamily="34" charset="0"/>
                <a:ea typeface="Calibri" panose="020F0502020204030204" pitchFamily="34" charset="0"/>
                <a:cs typeface="Times New Roman" panose="02020603050405020304" pitchFamily="18" charset="0"/>
              </a:rPr>
              <a:t>.</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n 4"/>
          <p:cNvPicPr>
            <a:picLocks noChangeAspect="1"/>
          </p:cNvPicPr>
          <p:nvPr/>
        </p:nvPicPr>
        <p:blipFill rotWithShape="1">
          <a:blip r:embed="rId3"/>
          <a:srcRect l="1051" t="22924" r="30795" b="15530"/>
          <a:stretch/>
        </p:blipFill>
        <p:spPr>
          <a:xfrm>
            <a:off x="3914904" y="5241427"/>
            <a:ext cx="2971593" cy="1193180"/>
          </a:xfrm>
          <a:prstGeom prst="rect">
            <a:avLst/>
          </a:prstGeom>
        </p:spPr>
      </p:pic>
      <p:pic>
        <p:nvPicPr>
          <p:cNvPr id="6" name="Imagen 5"/>
          <p:cNvPicPr>
            <a:picLocks noChangeAspect="1"/>
          </p:cNvPicPr>
          <p:nvPr/>
        </p:nvPicPr>
        <p:blipFill>
          <a:blip r:embed="rId4"/>
          <a:stretch>
            <a:fillRect/>
          </a:stretch>
        </p:blipFill>
        <p:spPr>
          <a:xfrm>
            <a:off x="7116005" y="3269823"/>
            <a:ext cx="975445" cy="975445"/>
          </a:xfrm>
          <a:prstGeom prst="rect">
            <a:avLst/>
          </a:prstGeom>
        </p:spPr>
      </p:pic>
      <p:sp>
        <p:nvSpPr>
          <p:cNvPr id="7" name="Rectángulo 6"/>
          <p:cNvSpPr/>
          <p:nvPr/>
        </p:nvSpPr>
        <p:spPr>
          <a:xfrm>
            <a:off x="0" y="3234652"/>
            <a:ext cx="7829808" cy="367216"/>
          </a:xfrm>
          <a:prstGeom prst="rect">
            <a:avLst/>
          </a:prstGeom>
        </p:spPr>
        <p:txBody>
          <a:bodyPr wrap="square">
            <a:spAutoFit/>
          </a:bodyPr>
          <a:lstStyle/>
          <a:p>
            <a:pPr marL="914400" algn="just">
              <a:lnSpc>
                <a:spcPct val="107000"/>
              </a:lnSpc>
              <a:spcAft>
                <a:spcPts val="0"/>
              </a:spcAft>
            </a:pPr>
            <a:r>
              <a:rPr lang="es-CL" u="sng" dirty="0">
                <a:latin typeface="Arial" panose="020B0604020202020204" pitchFamily="34" charset="0"/>
                <a:ea typeface="Calibri" panose="020F0502020204030204" pitchFamily="34" charset="0"/>
                <a:cs typeface="Times New Roman" panose="02020603050405020304" pitchFamily="18" charset="0"/>
              </a:rPr>
              <a:t>Jornada de la T</a:t>
            </a:r>
            <a:r>
              <a:rPr lang="es-CL" u="sng" dirty="0" smtClean="0">
                <a:latin typeface="Arial" panose="020B0604020202020204" pitchFamily="34" charset="0"/>
                <a:ea typeface="Calibri" panose="020F0502020204030204" pitchFamily="34" charset="0"/>
                <a:cs typeface="Times New Roman" panose="02020603050405020304" pitchFamily="18" charset="0"/>
              </a:rPr>
              <a:t>arde:</a:t>
            </a:r>
            <a:endParaRPr lang="es-CL" u="sng" dirty="0">
              <a:latin typeface="Arial" panose="020B0604020202020204" pitchFamily="34" charset="0"/>
              <a:ea typeface="Calibri" panose="020F0502020204030204" pitchFamily="34" charset="0"/>
              <a:cs typeface="Times New Roman" panose="02020603050405020304" pitchFamily="18" charset="0"/>
            </a:endParaRPr>
          </a:p>
        </p:txBody>
      </p:sp>
      <p:sp>
        <p:nvSpPr>
          <p:cNvPr id="8" name="Rectángulo 7"/>
          <p:cNvSpPr/>
          <p:nvPr/>
        </p:nvSpPr>
        <p:spPr>
          <a:xfrm>
            <a:off x="0" y="3852689"/>
            <a:ext cx="6096000" cy="981423"/>
          </a:xfrm>
          <a:prstGeom prst="rect">
            <a:avLst/>
          </a:prstGeom>
        </p:spPr>
        <p:txBody>
          <a:bodyPr>
            <a:spAutoFit/>
          </a:bodyPr>
          <a:lstStyle/>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Nivel Medio Mayor: Recreo de </a:t>
            </a:r>
            <a:r>
              <a:rPr lang="es-CL" dirty="0" smtClean="0">
                <a:latin typeface="Arial" panose="020B0604020202020204" pitchFamily="34" charset="0"/>
                <a:ea typeface="Calibri" panose="020F0502020204030204" pitchFamily="34" charset="0"/>
                <a:cs typeface="Times New Roman" panose="02020603050405020304" pitchFamily="18" charset="0"/>
              </a:rPr>
              <a:t>14:45 </a:t>
            </a:r>
            <a:r>
              <a:rPr lang="es-CL" dirty="0">
                <a:latin typeface="Arial" panose="020B0604020202020204" pitchFamily="34" charset="0"/>
                <a:ea typeface="Calibri" panose="020F0502020204030204" pitchFamily="34" charset="0"/>
                <a:cs typeface="Times New Roman" panose="02020603050405020304" pitchFamily="18" charset="0"/>
              </a:rPr>
              <a:t>a </a:t>
            </a:r>
            <a:r>
              <a:rPr lang="es-CL" dirty="0" smtClean="0">
                <a:latin typeface="Arial" panose="020B0604020202020204" pitchFamily="34" charset="0"/>
                <a:ea typeface="Calibri" panose="020F0502020204030204" pitchFamily="34" charset="0"/>
                <a:cs typeface="Times New Roman" panose="02020603050405020304" pitchFamily="18" charset="0"/>
              </a:rPr>
              <a:t>15:00 </a:t>
            </a:r>
            <a:r>
              <a:rPr lang="es-CL" dirty="0" err="1">
                <a:latin typeface="Arial" panose="020B0604020202020204" pitchFamily="34" charset="0"/>
                <a:ea typeface="Calibri" panose="020F0502020204030204" pitchFamily="34" charset="0"/>
                <a:cs typeface="Times New Roman" panose="02020603050405020304" pitchFamily="18" charset="0"/>
              </a:rPr>
              <a:t>Hrs</a:t>
            </a:r>
            <a:r>
              <a:rPr lang="es-CL" dirty="0">
                <a:latin typeface="Arial" panose="020B0604020202020204" pitchFamily="34" charset="0"/>
                <a:ea typeface="Calibri" panose="020F0502020204030204" pitchFamily="34" charset="0"/>
                <a:cs typeface="Times New Roman" panose="02020603050405020304" pitchFamily="18" charset="0"/>
              </a:rPr>
              <a:t>.</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Nivel Pre </a:t>
            </a:r>
            <a:r>
              <a:rPr lang="es-CL" dirty="0" err="1">
                <a:latin typeface="Arial" panose="020B0604020202020204" pitchFamily="34" charset="0"/>
                <a:ea typeface="Calibri" panose="020F0502020204030204" pitchFamily="34" charset="0"/>
                <a:cs typeface="Times New Roman" panose="02020603050405020304" pitchFamily="18" charset="0"/>
              </a:rPr>
              <a:t>Kinder</a:t>
            </a:r>
            <a:r>
              <a:rPr lang="es-CL" dirty="0">
                <a:latin typeface="Arial" panose="020B0604020202020204" pitchFamily="34" charset="0"/>
                <a:ea typeface="Calibri" panose="020F0502020204030204" pitchFamily="34" charset="0"/>
                <a:cs typeface="Times New Roman" panose="02020603050405020304" pitchFamily="18" charset="0"/>
              </a:rPr>
              <a:t>: Recreo de  </a:t>
            </a:r>
            <a:r>
              <a:rPr lang="es-CL" dirty="0" smtClean="0">
                <a:latin typeface="Arial" panose="020B0604020202020204" pitchFamily="34" charset="0"/>
                <a:ea typeface="Calibri" panose="020F0502020204030204" pitchFamily="34" charset="0"/>
                <a:cs typeface="Times New Roman" panose="02020603050405020304" pitchFamily="18" charset="0"/>
              </a:rPr>
              <a:t>15:00 </a:t>
            </a:r>
            <a:r>
              <a:rPr lang="es-CL" dirty="0">
                <a:latin typeface="Arial" panose="020B0604020202020204" pitchFamily="34" charset="0"/>
                <a:ea typeface="Calibri" panose="020F0502020204030204" pitchFamily="34" charset="0"/>
                <a:cs typeface="Times New Roman" panose="02020603050405020304" pitchFamily="18" charset="0"/>
              </a:rPr>
              <a:t>a </a:t>
            </a:r>
            <a:r>
              <a:rPr lang="es-CL" dirty="0" smtClean="0">
                <a:latin typeface="Arial" panose="020B0604020202020204" pitchFamily="34" charset="0"/>
                <a:ea typeface="Calibri" panose="020F0502020204030204" pitchFamily="34" charset="0"/>
                <a:cs typeface="Times New Roman" panose="02020603050405020304" pitchFamily="18" charset="0"/>
              </a:rPr>
              <a:t>15:15 </a:t>
            </a:r>
            <a:r>
              <a:rPr lang="es-CL" dirty="0" err="1">
                <a:latin typeface="Arial" panose="020B0604020202020204" pitchFamily="34" charset="0"/>
                <a:ea typeface="Calibri" panose="020F0502020204030204" pitchFamily="34" charset="0"/>
                <a:cs typeface="Times New Roman" panose="02020603050405020304" pitchFamily="18" charset="0"/>
              </a:rPr>
              <a:t>Hrs</a:t>
            </a:r>
            <a:r>
              <a:rPr lang="es-CL" dirty="0">
                <a:latin typeface="Arial" panose="020B0604020202020204" pitchFamily="34" charset="0"/>
                <a:ea typeface="Calibri" panose="020F0502020204030204" pitchFamily="34" charset="0"/>
                <a:cs typeface="Times New Roman" panose="02020603050405020304" pitchFamily="18" charset="0"/>
              </a:rPr>
              <a:t>.</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Nivel kínder: Recreo de </a:t>
            </a:r>
            <a:r>
              <a:rPr lang="es-CL" dirty="0" smtClean="0">
                <a:latin typeface="Arial" panose="020B0604020202020204" pitchFamily="34" charset="0"/>
                <a:ea typeface="Calibri" panose="020F0502020204030204" pitchFamily="34" charset="0"/>
                <a:cs typeface="Times New Roman" panose="02020603050405020304" pitchFamily="18" charset="0"/>
              </a:rPr>
              <a:t>15:15 </a:t>
            </a:r>
            <a:r>
              <a:rPr lang="es-CL" dirty="0">
                <a:latin typeface="Arial" panose="020B0604020202020204" pitchFamily="34" charset="0"/>
                <a:ea typeface="Calibri" panose="020F0502020204030204" pitchFamily="34" charset="0"/>
                <a:cs typeface="Times New Roman" panose="02020603050405020304" pitchFamily="18" charset="0"/>
              </a:rPr>
              <a:t>a </a:t>
            </a:r>
            <a:r>
              <a:rPr lang="es-CL" dirty="0" smtClean="0">
                <a:latin typeface="Arial" panose="020B0604020202020204" pitchFamily="34" charset="0"/>
                <a:ea typeface="Calibri" panose="020F0502020204030204" pitchFamily="34" charset="0"/>
                <a:cs typeface="Times New Roman" panose="02020603050405020304" pitchFamily="18" charset="0"/>
              </a:rPr>
              <a:t>15:30 </a:t>
            </a:r>
            <a:r>
              <a:rPr lang="es-CL" dirty="0" err="1">
                <a:latin typeface="Arial" panose="020B0604020202020204" pitchFamily="34" charset="0"/>
                <a:ea typeface="Calibri" panose="020F0502020204030204" pitchFamily="34" charset="0"/>
                <a:cs typeface="Times New Roman" panose="02020603050405020304" pitchFamily="18" charset="0"/>
              </a:rPr>
              <a:t>Hrs</a:t>
            </a:r>
            <a:r>
              <a:rPr lang="es-CL" dirty="0">
                <a:latin typeface="Arial" panose="020B0604020202020204" pitchFamily="34" charset="0"/>
                <a:ea typeface="Calibri" panose="020F0502020204030204" pitchFamily="34" charset="0"/>
                <a:cs typeface="Times New Roman" panose="02020603050405020304" pitchFamily="18" charset="0"/>
              </a:rPr>
              <a:t>.</a:t>
            </a:r>
            <a:endParaRPr lang="es-CL" dirty="0">
              <a:latin typeface="Calibri" panose="020F0502020204030204" pitchFamily="34"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118147938"/>
      </p:ext>
    </p:extLst>
  </p:cSld>
  <p:clrMapOvr>
    <a:masterClrMapping/>
  </p:clrMapOvr>
  <mc:AlternateContent xmlns:mc="http://schemas.openxmlformats.org/markup-compatibility/2006" xmlns:p14="http://schemas.microsoft.com/office/powerpoint/2010/main">
    <mc:Choice Requires="p14">
      <p:transition spd="slow" p14:dur="2000" advTm="11693"/>
    </mc:Choice>
    <mc:Fallback xmlns="">
      <p:transition spd="slow" advTm="11693"/>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8789" y="1836248"/>
            <a:ext cx="12192000" cy="3222421"/>
          </a:xfrm>
          <a:prstGeom prst="rect">
            <a:avLst/>
          </a:prstGeom>
        </p:spPr>
        <p:txBody>
          <a:bodyPr wrap="square">
            <a:spAutoFit/>
          </a:bodyPr>
          <a:lstStyle/>
          <a:p>
            <a:pPr algn="ctr">
              <a:lnSpc>
                <a:spcPct val="107000"/>
              </a:lnSpc>
              <a:spcAft>
                <a:spcPts val="800"/>
              </a:spcAft>
            </a:pPr>
            <a:r>
              <a:rPr lang="es-CL" b="1" u="sng" dirty="0">
                <a:solidFill>
                  <a:srgbClr val="0070C0"/>
                </a:solidFill>
                <a:latin typeface="Arial" panose="020B0604020202020204" pitchFamily="34" charset="0"/>
                <a:ea typeface="Calibri" panose="020F0502020204030204" pitchFamily="34" charset="0"/>
                <a:cs typeface="Times New Roman" panose="02020603050405020304" pitchFamily="18" charset="0"/>
              </a:rPr>
              <a:t>PROTOCOLO DE USO DE  BAÑOS DE NIÑOS /AS Y PERSONAL DOCENTE, AUXILIARES Y DIRECTIVOS</a:t>
            </a:r>
            <a:endParaRPr lang="es-CL"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Durante la jornada escolar, sólo podrán hacer ingreso al baño de 2 niños, manteniendo el distanciamiento de al menos un metro, y  evitar aglomeraciones dentro de estos.</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Todos los  baños, deberán tener dispensadores de jabones líquidos al alcance de los niños/as, para su uso. Los niños/as al lavarse las manos,  deberán ser supervisados por la docente a cargo, quien indicará al alumno/a, la forma adecuada y sugerida por la autoridad sanitaria.</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
            </a:pPr>
            <a:r>
              <a:rPr lang="es-CL" dirty="0">
                <a:latin typeface="Arial" panose="020B0604020202020204" pitchFamily="34" charset="0"/>
                <a:ea typeface="Calibri" panose="020F0502020204030204" pitchFamily="34" charset="0"/>
              </a:rPr>
              <a:t>En los baños de los alumnos/as, docentes, auxiliares, administrativos y directivos, deberán estar las gráficas y señalética del correcto lavado de las manos, sugeridos por la autoridad sanitaria</a:t>
            </a:r>
            <a:endParaRPr lang="es-CL" dirty="0"/>
          </a:p>
        </p:txBody>
      </p:sp>
      <p:pic>
        <p:nvPicPr>
          <p:cNvPr id="4" name="Imagen 3"/>
          <p:cNvPicPr>
            <a:picLocks noChangeAspect="1"/>
          </p:cNvPicPr>
          <p:nvPr/>
        </p:nvPicPr>
        <p:blipFill>
          <a:blip r:embed="rId3"/>
          <a:stretch>
            <a:fillRect/>
          </a:stretch>
        </p:blipFill>
        <p:spPr>
          <a:xfrm>
            <a:off x="9576226" y="5058669"/>
            <a:ext cx="975445" cy="975445"/>
          </a:xfrm>
          <a:prstGeom prst="rect">
            <a:avLst/>
          </a:prstGeom>
        </p:spPr>
      </p:pic>
      <p:pic>
        <p:nvPicPr>
          <p:cNvPr id="5" name="Imagen 4"/>
          <p:cNvPicPr>
            <a:picLocks noChangeAspect="1"/>
          </p:cNvPicPr>
          <p:nvPr/>
        </p:nvPicPr>
        <p:blipFill>
          <a:blip r:embed="rId4"/>
          <a:stretch>
            <a:fillRect/>
          </a:stretch>
        </p:blipFill>
        <p:spPr>
          <a:xfrm>
            <a:off x="2994072" y="5211504"/>
            <a:ext cx="5419814" cy="1188823"/>
          </a:xfrm>
          <a:prstGeom prst="rect">
            <a:avLst/>
          </a:prstGeom>
        </p:spPr>
      </p:pic>
      <p:pic>
        <p:nvPicPr>
          <p:cNvPr id="3" name="Imagen 2"/>
          <p:cNvPicPr>
            <a:picLocks noChangeAspect="1"/>
          </p:cNvPicPr>
          <p:nvPr/>
        </p:nvPicPr>
        <p:blipFill>
          <a:blip r:embed="rId5"/>
          <a:stretch>
            <a:fillRect/>
          </a:stretch>
        </p:blipFill>
        <p:spPr>
          <a:xfrm>
            <a:off x="1446649" y="0"/>
            <a:ext cx="798645" cy="762066"/>
          </a:xfrm>
          <a:prstGeom prst="rect">
            <a:avLst/>
          </a:prstGeom>
        </p:spPr>
      </p:pic>
      <p:pic>
        <p:nvPicPr>
          <p:cNvPr id="6" name="Imagen 5"/>
          <p:cNvPicPr>
            <a:picLocks noChangeAspect="1"/>
          </p:cNvPicPr>
          <p:nvPr/>
        </p:nvPicPr>
        <p:blipFill>
          <a:blip r:embed="rId6"/>
          <a:stretch>
            <a:fillRect/>
          </a:stretch>
        </p:blipFill>
        <p:spPr>
          <a:xfrm>
            <a:off x="704850" y="762066"/>
            <a:ext cx="5218628" cy="835224"/>
          </a:xfrm>
          <a:prstGeom prst="rect">
            <a:avLst/>
          </a:prstGeom>
        </p:spPr>
      </p:pic>
    </p:spTree>
    <p:custDataLst>
      <p:tags r:id="rId1"/>
    </p:custDataLst>
    <p:extLst>
      <p:ext uri="{BB962C8B-B14F-4D97-AF65-F5344CB8AC3E}">
        <p14:creationId xmlns:p14="http://schemas.microsoft.com/office/powerpoint/2010/main" val="320144462"/>
      </p:ext>
    </p:extLst>
  </p:cSld>
  <p:clrMapOvr>
    <a:masterClrMapping/>
  </p:clrMapOvr>
  <mc:AlternateContent xmlns:mc="http://schemas.openxmlformats.org/markup-compatibility/2006" xmlns:p14="http://schemas.microsoft.com/office/powerpoint/2010/main">
    <mc:Choice Requires="p14">
      <p:transition spd="slow" p14:dur="2000" advTm="22215"/>
    </mc:Choice>
    <mc:Fallback xmlns="">
      <p:transition spd="slow" advTm="22215"/>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103113"/>
            <a:ext cx="12192000" cy="4241418"/>
          </a:xfrm>
          <a:prstGeom prst="rect">
            <a:avLst/>
          </a:prstGeom>
        </p:spPr>
        <p:txBody>
          <a:bodyPr wrap="square">
            <a:spAutoFit/>
          </a:bodyPr>
          <a:lstStyle/>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En el suelo, deberán estar demarcados con huellas, la distancia de al menos un metro en el lugar de espera al ingresar al baño.</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Los baños, solo serán utilizados por personal docente. No se permitirá que un externo utilice los sanitarios.</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L" b="1"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Dentro del baño, estará disponible  para su uso, alcohol gel para desinfección de manos antes, y después de usar el sanitario.</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En el baño de las docentes, deberán entrar de 1 persona a la vez, queda totalmente restringido que ingresen más de una docente al sanitario de forma simultánea.</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La persona que ingrese, deberá cerrar con pestillo por dentro del sanitario, para que la otra persona que va a entrar sepa que está  siendo ocupado.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s-CL" dirty="0" smtClean="0">
                <a:latin typeface="Arial" panose="020B0604020202020204" pitchFamily="34" charset="0"/>
                <a:ea typeface="Calibri" panose="020F0502020204030204" pitchFamily="34" charset="0"/>
                <a:cs typeface="Times New Roman" panose="02020603050405020304" pitchFamily="18" charset="0"/>
              </a:rPr>
              <a:t> </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p:cNvSpPr/>
          <p:nvPr/>
        </p:nvSpPr>
        <p:spPr>
          <a:xfrm>
            <a:off x="0" y="4169643"/>
            <a:ext cx="12110224" cy="981423"/>
          </a:xfrm>
          <a:prstGeom prst="rect">
            <a:avLst/>
          </a:prstGeom>
        </p:spPr>
        <p:txBody>
          <a:bodyPr wrap="square">
            <a:spAutoFit/>
          </a:bodyPr>
          <a:lstStyle/>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Si algún docente, personal auxiliar, administrativo, cambia su mascarilla en el sanitario, y desea desecharla, deberá hacerlo dentro de una bolsa plástica y depositarla en el papelero del baño.</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p:cNvPicPr>
            <a:picLocks noChangeAspect="1"/>
          </p:cNvPicPr>
          <p:nvPr/>
        </p:nvPicPr>
        <p:blipFill rotWithShape="1">
          <a:blip r:embed="rId3"/>
          <a:srcRect t="6358" b="7514"/>
          <a:stretch/>
        </p:blipFill>
        <p:spPr>
          <a:xfrm>
            <a:off x="1832019" y="4803820"/>
            <a:ext cx="7902996" cy="1953819"/>
          </a:xfrm>
          <a:prstGeom prst="rect">
            <a:avLst/>
          </a:prstGeom>
        </p:spPr>
      </p:pic>
    </p:spTree>
    <p:custDataLst>
      <p:tags r:id="rId1"/>
    </p:custDataLst>
    <p:extLst>
      <p:ext uri="{BB962C8B-B14F-4D97-AF65-F5344CB8AC3E}">
        <p14:creationId xmlns:p14="http://schemas.microsoft.com/office/powerpoint/2010/main" val="2761513854"/>
      </p:ext>
    </p:extLst>
  </p:cSld>
  <p:clrMapOvr>
    <a:masterClrMapping/>
  </p:clrMapOvr>
  <mc:AlternateContent xmlns:mc="http://schemas.openxmlformats.org/markup-compatibility/2006" xmlns:p14="http://schemas.microsoft.com/office/powerpoint/2010/main">
    <mc:Choice Requires="p14">
      <p:transition spd="slow" p14:dur="2000" advTm="26053"/>
    </mc:Choice>
    <mc:Fallback xmlns="">
      <p:transition spd="slow" advTm="26053"/>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1515" y="1973178"/>
            <a:ext cx="12192000" cy="3557512"/>
          </a:xfrm>
          <a:prstGeom prst="rect">
            <a:avLst/>
          </a:prstGeom>
        </p:spPr>
        <p:txBody>
          <a:bodyPr wrap="square">
            <a:spAutoFit/>
          </a:bodyPr>
          <a:lstStyle/>
          <a:p>
            <a:pPr algn="ctr">
              <a:lnSpc>
                <a:spcPct val="107000"/>
              </a:lnSpc>
              <a:spcAft>
                <a:spcPts val="800"/>
              </a:spcAft>
            </a:pPr>
            <a:r>
              <a:rPr lang="es-CL" b="1" u="sng" dirty="0">
                <a:solidFill>
                  <a:srgbClr val="0070C0"/>
                </a:solidFill>
                <a:latin typeface="Arial" panose="020B0604020202020204" pitchFamily="34" charset="0"/>
                <a:ea typeface="Calibri" panose="020F0502020204030204" pitchFamily="34" charset="0"/>
                <a:cs typeface="Times New Roman" panose="02020603050405020304" pitchFamily="18" charset="0"/>
              </a:rPr>
              <a:t>PROTOCOLO DE  INGESTA DE COLACIONES  EN  ALUMNOS/AS Y ALMUERZOS DE PERSONAL DE </a:t>
            </a:r>
            <a:r>
              <a:rPr lang="es-CL" b="1" u="sng"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ESCUELA</a:t>
            </a:r>
          </a:p>
          <a:p>
            <a:pPr marL="285750" indent="-285750" algn="just">
              <a:lnSpc>
                <a:spcPct val="107000"/>
              </a:lnSpc>
              <a:spcAft>
                <a:spcPts val="800"/>
              </a:spcAft>
              <a:buFont typeface="Wingdings" panose="05000000000000000000" pitchFamily="2" charset="2"/>
              <a:buChar char="§"/>
            </a:pPr>
            <a:r>
              <a:rPr lang="es-CL" b="1" dirty="0" smtClean="0">
                <a:latin typeface="Arial" panose="020B0604020202020204" pitchFamily="34" charset="0"/>
                <a:ea typeface="Calibri" panose="020F0502020204030204" pitchFamily="34" charset="0"/>
                <a:cs typeface="Times New Roman" panose="02020603050405020304" pitchFamily="18" charset="0"/>
              </a:rPr>
              <a:t> </a:t>
            </a:r>
            <a:r>
              <a:rPr lang="es-CL" dirty="0">
                <a:latin typeface="Arial" panose="020B0604020202020204" pitchFamily="34" charset="0"/>
                <a:ea typeface="Calibri" panose="020F0502020204030204" pitchFamily="34" charset="0"/>
                <a:cs typeface="Times New Roman" panose="02020603050405020304" pitchFamily="18" charset="0"/>
              </a:rPr>
              <a:t>Los alumnos/as, deberán llevar su colación dentro de una </a:t>
            </a:r>
            <a:r>
              <a:rPr lang="es-CL" dirty="0" smtClean="0">
                <a:latin typeface="Arial" panose="020B0604020202020204" pitchFamily="34" charset="0"/>
                <a:ea typeface="Calibri" panose="020F0502020204030204" pitchFamily="34" charset="0"/>
                <a:cs typeface="Times New Roman" panose="02020603050405020304" pitchFamily="18" charset="0"/>
              </a:rPr>
              <a:t>bolsa de género (lavable), </a:t>
            </a:r>
            <a:r>
              <a:rPr lang="es-CL" dirty="0">
                <a:latin typeface="Arial" panose="020B0604020202020204" pitchFamily="34" charset="0"/>
                <a:ea typeface="Calibri" panose="020F0502020204030204" pitchFamily="34" charset="0"/>
                <a:cs typeface="Times New Roman" panose="02020603050405020304" pitchFamily="18" charset="0"/>
              </a:rPr>
              <a:t>y que indique su nombre, apellido y nivel.</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285750" lvl="0" indent="-28575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Los alumnos/as a la entrada de la escuela,  deberán depositar su bolsa de colación en bandejas destinadas para cada nivel, las cuales serán desinfectadas por las docentes, antes de llevarlas a su sala de actividades</a:t>
            </a:r>
            <a:r>
              <a:rPr lang="es-CL" dirty="0" smtClean="0">
                <a:latin typeface="Arial" panose="020B0604020202020204" pitchFamily="34" charset="0"/>
                <a:ea typeface="Calibri" panose="020F0502020204030204" pitchFamily="34" charset="0"/>
                <a:cs typeface="Times New Roman" panose="02020603050405020304" pitchFamily="18" charset="0"/>
              </a:rPr>
              <a:t>.</a:t>
            </a:r>
          </a:p>
          <a:p>
            <a:pPr marL="285750" lvl="0" indent="-285750" algn="just">
              <a:lnSpc>
                <a:spcPct val="107000"/>
              </a:lnSpc>
              <a:spcAft>
                <a:spcPts val="0"/>
              </a:spcAft>
              <a:buFont typeface="Wingdings" panose="05000000000000000000" pitchFamily="2" charset="2"/>
              <a:buChar char="§"/>
            </a:pPr>
            <a:endParaRPr lang="es-CL" dirty="0">
              <a:latin typeface="Calibri" panose="020F0502020204030204" pitchFamily="34" charset="0"/>
              <a:ea typeface="Calibri" panose="020F0502020204030204" pitchFamily="34" charset="0"/>
              <a:cs typeface="Times New Roman" panose="02020603050405020304" pitchFamily="18" charset="0"/>
            </a:endParaRPr>
          </a:p>
          <a:p>
            <a:pPr marL="285750" lvl="0" indent="-285750" algn="just">
              <a:lnSpc>
                <a:spcPct val="107000"/>
              </a:lnSpc>
              <a:spcAft>
                <a:spcPts val="0"/>
              </a:spcAft>
              <a:buFont typeface="Wingdings" panose="05000000000000000000" pitchFamily="2" charset="2"/>
              <a:buChar char="§"/>
            </a:pPr>
            <a:r>
              <a:rPr lang="es-CL" dirty="0" smtClean="0">
                <a:latin typeface="Arial" panose="020B0604020202020204" pitchFamily="34" charset="0"/>
                <a:ea typeface="Calibri" panose="020F0502020204030204" pitchFamily="34" charset="0"/>
                <a:cs typeface="Times New Roman" panose="02020603050405020304" pitchFamily="18" charset="0"/>
              </a:rPr>
              <a:t>Los </a:t>
            </a:r>
            <a:r>
              <a:rPr lang="es-CL" dirty="0">
                <a:latin typeface="Arial" panose="020B0604020202020204" pitchFamily="34" charset="0"/>
                <a:ea typeface="Calibri" panose="020F0502020204030204" pitchFamily="34" charset="0"/>
                <a:cs typeface="Times New Roman" panose="02020603050405020304" pitchFamily="18" charset="0"/>
              </a:rPr>
              <a:t>alumnos/as, podrán comer su colación, la cual consistirá en un paquete de galletas, pan y un jugo o bebida, desechando los envoltorios dentro del basurero. </a:t>
            </a:r>
            <a:endParaRPr lang="es-CL" dirty="0" smtClean="0">
              <a:latin typeface="Arial" panose="020B060402020202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endParaRPr lang="es-CL" dirty="0">
              <a:latin typeface="Calibri" panose="020F0502020204030204" pitchFamily="34" charset="0"/>
              <a:ea typeface="Calibri" panose="020F0502020204030204" pitchFamily="34" charset="0"/>
              <a:cs typeface="Times New Roman" panose="02020603050405020304" pitchFamily="18" charset="0"/>
            </a:endParaRPr>
          </a:p>
          <a:p>
            <a:pPr marL="285750" lvl="0" indent="-285750" algn="just">
              <a:lnSpc>
                <a:spcPct val="107000"/>
              </a:lnSpc>
              <a:spcAft>
                <a:spcPts val="0"/>
              </a:spcAft>
              <a:buFont typeface="Wingdings" panose="05000000000000000000" pitchFamily="2" charset="2"/>
              <a:buChar char="§"/>
            </a:pPr>
            <a:r>
              <a:rPr lang="es-CL" dirty="0" smtClean="0">
                <a:latin typeface="Arial" panose="020B0604020202020204" pitchFamily="34" charset="0"/>
                <a:ea typeface="Calibri" panose="020F0502020204030204" pitchFamily="34" charset="0"/>
                <a:cs typeface="Times New Roman" panose="02020603050405020304" pitchFamily="18" charset="0"/>
              </a:rPr>
              <a:t>La </a:t>
            </a:r>
            <a:r>
              <a:rPr lang="es-CL" dirty="0">
                <a:latin typeface="Arial" panose="020B0604020202020204" pitchFamily="34" charset="0"/>
                <a:ea typeface="Calibri" panose="020F0502020204030204" pitchFamily="34" charset="0"/>
                <a:cs typeface="Times New Roman" panose="02020603050405020304" pitchFamily="18" charset="0"/>
              </a:rPr>
              <a:t>docente a cargo evaluará el lugar para  que los alumnos /as se sirvan la colación diariamente.</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p:cNvPicPr>
            <a:picLocks noChangeAspect="1"/>
          </p:cNvPicPr>
          <p:nvPr/>
        </p:nvPicPr>
        <p:blipFill rotWithShape="1">
          <a:blip r:embed="rId3"/>
          <a:srcRect l="10232" t="6886" r="12776" b="19541"/>
          <a:stretch/>
        </p:blipFill>
        <p:spPr>
          <a:xfrm>
            <a:off x="3489999" y="5152154"/>
            <a:ext cx="2936559" cy="1705846"/>
          </a:xfrm>
          <a:prstGeom prst="rect">
            <a:avLst/>
          </a:prstGeom>
        </p:spPr>
      </p:pic>
      <p:pic>
        <p:nvPicPr>
          <p:cNvPr id="2" name="Imagen 1"/>
          <p:cNvPicPr>
            <a:picLocks noChangeAspect="1"/>
          </p:cNvPicPr>
          <p:nvPr/>
        </p:nvPicPr>
        <p:blipFill>
          <a:blip r:embed="rId4"/>
          <a:stretch>
            <a:fillRect/>
          </a:stretch>
        </p:blipFill>
        <p:spPr>
          <a:xfrm>
            <a:off x="957252" y="124794"/>
            <a:ext cx="798645" cy="762066"/>
          </a:xfrm>
          <a:prstGeom prst="rect">
            <a:avLst/>
          </a:prstGeom>
        </p:spPr>
      </p:pic>
      <p:pic>
        <p:nvPicPr>
          <p:cNvPr id="5" name="Imagen 4"/>
          <p:cNvPicPr>
            <a:picLocks noChangeAspect="1"/>
          </p:cNvPicPr>
          <p:nvPr/>
        </p:nvPicPr>
        <p:blipFill>
          <a:blip r:embed="rId5"/>
          <a:stretch>
            <a:fillRect/>
          </a:stretch>
        </p:blipFill>
        <p:spPr>
          <a:xfrm>
            <a:off x="331362" y="886860"/>
            <a:ext cx="5218628" cy="835224"/>
          </a:xfrm>
          <a:prstGeom prst="rect">
            <a:avLst/>
          </a:prstGeom>
        </p:spPr>
      </p:pic>
    </p:spTree>
    <p:custDataLst>
      <p:tags r:id="rId1"/>
    </p:custDataLst>
    <p:extLst>
      <p:ext uri="{BB962C8B-B14F-4D97-AF65-F5344CB8AC3E}">
        <p14:creationId xmlns:p14="http://schemas.microsoft.com/office/powerpoint/2010/main" val="1331685468"/>
      </p:ext>
    </p:extLst>
  </p:cSld>
  <p:clrMapOvr>
    <a:masterClrMapping/>
  </p:clrMapOvr>
  <mc:AlternateContent xmlns:mc="http://schemas.openxmlformats.org/markup-compatibility/2006" xmlns:p14="http://schemas.microsoft.com/office/powerpoint/2010/main">
    <mc:Choice Requires="p14">
      <p:transition spd="slow" p14:dur="2000" advTm="23382"/>
    </mc:Choice>
    <mc:Fallback xmlns="">
      <p:transition spd="slow" advTm="23382"/>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767222"/>
            <a:ext cx="12192000" cy="5244513"/>
          </a:xfrm>
          <a:prstGeom prst="rect">
            <a:avLst/>
          </a:prstGeom>
        </p:spPr>
        <p:txBody>
          <a:bodyPr wrap="square">
            <a:spAutoFit/>
          </a:bodyPr>
          <a:lstStyle/>
          <a:p>
            <a:pPr algn="ctr">
              <a:lnSpc>
                <a:spcPct val="107000"/>
              </a:lnSpc>
              <a:spcAft>
                <a:spcPts val="800"/>
              </a:spcAft>
            </a:pPr>
            <a:endParaRPr lang="es-CL" b="1" u="sng" dirty="0" smtClean="0">
              <a:solidFill>
                <a:srgbClr val="0070C0"/>
              </a:solidFill>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es-CL" b="1" u="sng" dirty="0" smtClean="0">
              <a:solidFill>
                <a:srgbClr val="0070C0"/>
              </a:solidFill>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CL" b="1" u="sng" dirty="0" smtClean="0">
                <a:solidFill>
                  <a:srgbClr val="0070C0"/>
                </a:solidFill>
                <a:latin typeface="Arial" panose="020B0604020202020204" pitchFamily="34" charset="0"/>
                <a:ea typeface="Calibri" panose="020F0502020204030204" pitchFamily="34" charset="0"/>
                <a:cs typeface="Times New Roman" panose="02020603050405020304" pitchFamily="18" charset="0"/>
              </a:rPr>
              <a:t>HORARIO </a:t>
            </a:r>
            <a:r>
              <a:rPr lang="es-CL" b="1" u="sng" dirty="0">
                <a:solidFill>
                  <a:srgbClr val="0070C0"/>
                </a:solidFill>
                <a:latin typeface="Arial" panose="020B0604020202020204" pitchFamily="34" charset="0"/>
                <a:ea typeface="Calibri" panose="020F0502020204030204" pitchFamily="34" charset="0"/>
                <a:cs typeface="Times New Roman" panose="02020603050405020304" pitchFamily="18" charset="0"/>
              </a:rPr>
              <a:t>DE ALMUERZOS DE DOCENTES Y PERSONAL DE ESCUELA</a:t>
            </a:r>
            <a:endParaRPr lang="es-CL"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Wingdings" panose="05000000000000000000" pitchFamily="2" charset="2"/>
              <a:buChar char="§"/>
            </a:pPr>
            <a:r>
              <a:rPr lang="es-CL" b="1" dirty="0">
                <a:latin typeface="Arial" panose="020B0604020202020204" pitchFamily="34" charset="0"/>
                <a:ea typeface="Calibri" panose="020F0502020204030204" pitchFamily="34" charset="0"/>
                <a:cs typeface="Times New Roman" panose="02020603050405020304" pitchFamily="18" charset="0"/>
              </a:rPr>
              <a:t> </a:t>
            </a:r>
            <a:r>
              <a:rPr lang="es-CL" dirty="0" smtClean="0">
                <a:latin typeface="Arial" panose="020B0604020202020204" pitchFamily="34" charset="0"/>
                <a:ea typeface="Calibri" panose="020F0502020204030204" pitchFamily="34" charset="0"/>
                <a:cs typeface="Times New Roman" panose="02020603050405020304" pitchFamily="18" charset="0"/>
              </a:rPr>
              <a:t>Los  </a:t>
            </a:r>
            <a:r>
              <a:rPr lang="es-CL" dirty="0">
                <a:latin typeface="Arial" panose="020B0604020202020204" pitchFamily="34" charset="0"/>
                <a:ea typeface="Calibri" panose="020F0502020204030204" pitchFamily="34" charset="0"/>
                <a:cs typeface="Times New Roman" panose="02020603050405020304" pitchFamily="18" charset="0"/>
              </a:rPr>
              <a:t>turnos de almuerzos de las docentes, deberán ser coordinados y programados por Jefa de UTP, siendo efectuados de forma diferida.</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La capacidad mínimo de docentes y personal autorizado para almorzar en el casino, será  de 3 personas.</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Quienes usan el casino, para almorzar, deberán hacerlo, respetando el distanciamiento social  de 1,5 Metros, recomendado por la autoridad de salud.</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Cada docente o personal de </a:t>
            </a:r>
            <a:r>
              <a:rPr lang="es-CL" dirty="0" err="1">
                <a:latin typeface="Arial" panose="020B0604020202020204" pitchFamily="34" charset="0"/>
                <a:ea typeface="Calibri" panose="020F0502020204030204" pitchFamily="34" charset="0"/>
                <a:cs typeface="Times New Roman" panose="02020603050405020304" pitchFamily="18" charset="0"/>
              </a:rPr>
              <a:t>Ela</a:t>
            </a:r>
            <a:r>
              <a:rPr lang="es-CL" dirty="0">
                <a:latin typeface="Arial" panose="020B0604020202020204" pitchFamily="34" charset="0"/>
                <a:ea typeface="Calibri" panose="020F0502020204030204" pitchFamily="34" charset="0"/>
                <a:cs typeface="Times New Roman" panose="02020603050405020304" pitchFamily="18" charset="0"/>
              </a:rPr>
              <a:t>, deberá traer su propio servicio para uso personal, ejemplo; tazón de café, evitando compartir los servicios.</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Se deberá  evitar el compartir alimentos, como medida preventiva de </a:t>
            </a:r>
            <a:r>
              <a:rPr lang="es-CL" dirty="0" err="1">
                <a:latin typeface="Arial" panose="020B0604020202020204" pitchFamily="34" charset="0"/>
                <a:ea typeface="Calibri" panose="020F0502020204030204" pitchFamily="34" charset="0"/>
                <a:cs typeface="Times New Roman" panose="02020603050405020304" pitchFamily="18" charset="0"/>
              </a:rPr>
              <a:t>Covid</a:t>
            </a:r>
            <a:r>
              <a:rPr lang="es-CL" dirty="0">
                <a:latin typeface="Arial" panose="020B0604020202020204" pitchFamily="34" charset="0"/>
                <a:ea typeface="Calibri" panose="020F0502020204030204" pitchFamily="34" charset="0"/>
                <a:cs typeface="Times New Roman" panose="02020603050405020304" pitchFamily="18" charset="0"/>
              </a:rPr>
              <a:t> – 19.</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n 2"/>
          <p:cNvPicPr>
            <a:picLocks noChangeAspect="1"/>
          </p:cNvPicPr>
          <p:nvPr/>
        </p:nvPicPr>
        <p:blipFill rotWithShape="1">
          <a:blip r:embed="rId3"/>
          <a:srcRect l="50082" t="18506" r="11059" b="3995"/>
          <a:stretch/>
        </p:blipFill>
        <p:spPr>
          <a:xfrm>
            <a:off x="9259910" y="4971714"/>
            <a:ext cx="1010679" cy="1512799"/>
          </a:xfrm>
          <a:prstGeom prst="rect">
            <a:avLst/>
          </a:prstGeom>
        </p:spPr>
      </p:pic>
      <p:pic>
        <p:nvPicPr>
          <p:cNvPr id="4" name="Imagen 3"/>
          <p:cNvPicPr>
            <a:picLocks noChangeAspect="1"/>
          </p:cNvPicPr>
          <p:nvPr/>
        </p:nvPicPr>
        <p:blipFill>
          <a:blip r:embed="rId4"/>
          <a:stretch>
            <a:fillRect/>
          </a:stretch>
        </p:blipFill>
        <p:spPr>
          <a:xfrm>
            <a:off x="815584" y="5156"/>
            <a:ext cx="798645" cy="762066"/>
          </a:xfrm>
          <a:prstGeom prst="rect">
            <a:avLst/>
          </a:prstGeom>
        </p:spPr>
      </p:pic>
      <p:pic>
        <p:nvPicPr>
          <p:cNvPr id="5" name="Imagen 4"/>
          <p:cNvPicPr>
            <a:picLocks noChangeAspect="1"/>
          </p:cNvPicPr>
          <p:nvPr/>
        </p:nvPicPr>
        <p:blipFill>
          <a:blip r:embed="rId5"/>
          <a:stretch>
            <a:fillRect/>
          </a:stretch>
        </p:blipFill>
        <p:spPr>
          <a:xfrm>
            <a:off x="262987" y="767222"/>
            <a:ext cx="5218628" cy="835224"/>
          </a:xfrm>
          <a:prstGeom prst="rect">
            <a:avLst/>
          </a:prstGeom>
        </p:spPr>
      </p:pic>
    </p:spTree>
    <p:custDataLst>
      <p:tags r:id="rId1"/>
    </p:custDataLst>
    <p:extLst>
      <p:ext uri="{BB962C8B-B14F-4D97-AF65-F5344CB8AC3E}">
        <p14:creationId xmlns:p14="http://schemas.microsoft.com/office/powerpoint/2010/main" val="1778619024"/>
      </p:ext>
    </p:extLst>
  </p:cSld>
  <p:clrMapOvr>
    <a:masterClrMapping/>
  </p:clrMapOvr>
  <mc:AlternateContent xmlns:mc="http://schemas.openxmlformats.org/markup-compatibility/2006" xmlns:p14="http://schemas.microsoft.com/office/powerpoint/2010/main">
    <mc:Choice Requires="p14">
      <p:transition spd="slow" p14:dur="2000" advTm="19072"/>
    </mc:Choice>
    <mc:Fallback xmlns="">
      <p:transition spd="slow" advTm="19072"/>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1160864"/>
            <a:ext cx="12192000" cy="4936736"/>
          </a:xfrm>
          <a:prstGeom prst="rect">
            <a:avLst/>
          </a:prstGeom>
        </p:spPr>
        <p:txBody>
          <a:bodyPr wrap="square">
            <a:spAutoFit/>
          </a:bodyPr>
          <a:lstStyle/>
          <a:p>
            <a:pPr marL="457200">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smtClean="0">
                <a:latin typeface="Arial" panose="020B0604020202020204" pitchFamily="34" charset="0"/>
                <a:ea typeface="Calibri" panose="020F0502020204030204" pitchFamily="34" charset="0"/>
                <a:cs typeface="Times New Roman" panose="02020603050405020304" pitchFamily="18" charset="0"/>
              </a:rPr>
              <a:t>Cada docente deberá dejar limpio el lugar  en que almorzó, dejando guardando sus servicios utilizados.</a:t>
            </a:r>
          </a:p>
          <a:p>
            <a:pPr lvl="0" algn="just">
              <a:lnSpc>
                <a:spcPct val="107000"/>
              </a:lnSpc>
              <a:spcAft>
                <a:spcPts val="0"/>
              </a:spcAft>
            </a:pPr>
            <a:endParaRPr lang="es-CL"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smtClean="0">
                <a:latin typeface="Arial" panose="020B0604020202020204" pitchFamily="34" charset="0"/>
                <a:ea typeface="Calibri" panose="020F0502020204030204" pitchFamily="34" charset="0"/>
                <a:cs typeface="Times New Roman" panose="02020603050405020304" pitchFamily="18" charset="0"/>
              </a:rPr>
              <a:t>El </a:t>
            </a:r>
            <a:r>
              <a:rPr lang="es-CL" dirty="0">
                <a:latin typeface="Arial" panose="020B0604020202020204" pitchFamily="34" charset="0"/>
                <a:ea typeface="Calibri" panose="020F0502020204030204" pitchFamily="34" charset="0"/>
                <a:cs typeface="Times New Roman" panose="02020603050405020304" pitchFamily="18" charset="0"/>
              </a:rPr>
              <a:t>aseo general de desinfección y </a:t>
            </a:r>
            <a:r>
              <a:rPr lang="es-CL" dirty="0" err="1">
                <a:latin typeface="Arial" panose="020B0604020202020204" pitchFamily="34" charset="0"/>
                <a:ea typeface="Calibri" panose="020F0502020204030204" pitchFamily="34" charset="0"/>
                <a:cs typeface="Times New Roman" panose="02020603050405020304" pitchFamily="18" charset="0"/>
              </a:rPr>
              <a:t>sanitización</a:t>
            </a:r>
            <a:r>
              <a:rPr lang="es-CL" dirty="0">
                <a:latin typeface="Arial" panose="020B0604020202020204" pitchFamily="34" charset="0"/>
                <a:ea typeface="Calibri" panose="020F0502020204030204" pitchFamily="34" charset="0"/>
                <a:cs typeface="Times New Roman" panose="02020603050405020304" pitchFamily="18" charset="0"/>
              </a:rPr>
              <a:t> profunda, deberá ser hecha por el personal especializado designado, por el establecimiento escolar, el cual deberá contar con su EPP, entregado por el establecimiento escolar.</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L" b="1"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L" dirty="0">
                <a:latin typeface="Arial" panose="020B0604020202020204" pitchFamily="34" charset="0"/>
                <a:ea typeface="Calibri" panose="020F0502020204030204" pitchFamily="34" charset="0"/>
                <a:cs typeface="Times New Roman" panose="02020603050405020304" pitchFamily="18" charset="0"/>
              </a:rPr>
              <a:t>Cada funcionario, deberá evitar dejar tazones, servicios, o alimentos, sobre su escritorio de trabajo. Se sugiere, al momento de terminado su almuerzo, botar los envases de papel,  cajas de comida rápida, en basureros ubicados en el patio.</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L" dirty="0">
                <a:latin typeface="Arial" panose="020B0604020202020204" pitchFamily="34" charset="0"/>
                <a:ea typeface="Calibri" panose="020F0502020204030204" pitchFamily="34" charset="0"/>
                <a:cs typeface="Times New Roman" panose="02020603050405020304" pitchFamily="18" charset="0"/>
              </a:rPr>
              <a:t> </a:t>
            </a:r>
            <a:endParaRPr lang="es-CL"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es-CL" dirty="0" smtClean="0">
                <a:latin typeface="Arial" panose="020B0604020202020204" pitchFamily="34" charset="0"/>
                <a:ea typeface="Calibri" panose="020F0502020204030204" pitchFamily="34" charset="0"/>
                <a:cs typeface="Times New Roman" panose="02020603050405020304" pitchFamily="18" charset="0"/>
              </a:rPr>
              <a:t>La </a:t>
            </a:r>
            <a:r>
              <a:rPr lang="es-CL" dirty="0">
                <a:latin typeface="Arial" panose="020B0604020202020204" pitchFamily="34" charset="0"/>
                <a:ea typeface="Calibri" panose="020F0502020204030204" pitchFamily="34" charset="0"/>
                <a:cs typeface="Times New Roman" panose="02020603050405020304" pitchFamily="18" charset="0"/>
              </a:rPr>
              <a:t>auxiliar de aseo de turno,  deberá permanentemente vaciar los restos de basuras que se juntan durante la jornada laboral, la cual deberá ser de manera “permanente”. De no encontrarse la auxiliar de turno, cualquier docente que esté disponible, podrá vaciar su basurero utilizado durante la jornada laboral, en los contenedores ubicados en el patio.</a:t>
            </a:r>
            <a:endParaRPr lang="es-CL"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L" b="1" dirty="0">
                <a:latin typeface="Arial" panose="020B0604020202020204" pitchFamily="34" charset="0"/>
                <a:ea typeface="Calibri" panose="020F0502020204030204" pitchFamily="34" charset="0"/>
                <a:cs typeface="Times New Roman" panose="02020603050405020304" pitchFamily="18" charset="0"/>
              </a:rPr>
              <a:t> </a:t>
            </a:r>
            <a:endParaRPr lang="es-CL"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n 2"/>
          <p:cNvPicPr>
            <a:picLocks noChangeAspect="1"/>
          </p:cNvPicPr>
          <p:nvPr/>
        </p:nvPicPr>
        <p:blipFill rotWithShape="1">
          <a:blip r:embed="rId3"/>
          <a:srcRect l="3756" t="18505" r="50701" b="5645"/>
          <a:stretch/>
        </p:blipFill>
        <p:spPr>
          <a:xfrm>
            <a:off x="4842456" y="5384588"/>
            <a:ext cx="920794" cy="1426024"/>
          </a:xfrm>
          <a:prstGeom prst="rect">
            <a:avLst/>
          </a:prstGeom>
        </p:spPr>
      </p:pic>
      <p:pic>
        <p:nvPicPr>
          <p:cNvPr id="4" name="Imagen 3"/>
          <p:cNvPicPr>
            <a:picLocks noChangeAspect="1"/>
          </p:cNvPicPr>
          <p:nvPr/>
        </p:nvPicPr>
        <p:blipFill>
          <a:blip r:embed="rId4"/>
          <a:stretch>
            <a:fillRect/>
          </a:stretch>
        </p:blipFill>
        <p:spPr>
          <a:xfrm>
            <a:off x="854221" y="-53728"/>
            <a:ext cx="798645" cy="762066"/>
          </a:xfrm>
          <a:prstGeom prst="rect">
            <a:avLst/>
          </a:prstGeom>
        </p:spPr>
      </p:pic>
      <p:pic>
        <p:nvPicPr>
          <p:cNvPr id="5" name="Imagen 4"/>
          <p:cNvPicPr>
            <a:picLocks noChangeAspect="1"/>
          </p:cNvPicPr>
          <p:nvPr/>
        </p:nvPicPr>
        <p:blipFill>
          <a:blip r:embed="rId5"/>
          <a:stretch>
            <a:fillRect/>
          </a:stretch>
        </p:blipFill>
        <p:spPr>
          <a:xfrm>
            <a:off x="84225" y="708338"/>
            <a:ext cx="5218628" cy="835224"/>
          </a:xfrm>
          <a:prstGeom prst="rect">
            <a:avLst/>
          </a:prstGeom>
        </p:spPr>
      </p:pic>
    </p:spTree>
    <p:custDataLst>
      <p:tags r:id="rId1"/>
    </p:custDataLst>
    <p:extLst>
      <p:ext uri="{BB962C8B-B14F-4D97-AF65-F5344CB8AC3E}">
        <p14:creationId xmlns:p14="http://schemas.microsoft.com/office/powerpoint/2010/main" val="3487150741"/>
      </p:ext>
    </p:extLst>
  </p:cSld>
  <p:clrMapOvr>
    <a:masterClrMapping/>
  </p:clrMapOvr>
  <mc:AlternateContent xmlns:mc="http://schemas.openxmlformats.org/markup-compatibility/2006" xmlns:p14="http://schemas.microsoft.com/office/powerpoint/2010/main">
    <mc:Choice Requires="p14">
      <p:transition spd="slow" p14:dur="2000" advTm="10917"/>
    </mc:Choice>
    <mc:Fallback xmlns="">
      <p:transition spd="slow" advTm="10917"/>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75764" y="2261046"/>
            <a:ext cx="9528838" cy="3416320"/>
          </a:xfrm>
          <a:prstGeom prst="rect">
            <a:avLst/>
          </a:prstGeom>
          <a:noFill/>
        </p:spPr>
        <p:txBody>
          <a:bodyPr wrap="square" lIns="91440" tIns="45720" rIns="91440" bIns="45720">
            <a:spAutoFit/>
          </a:bodyPr>
          <a:lstStyle/>
          <a:p>
            <a:pPr algn="ctr"/>
            <a:r>
              <a:rPr lang="es-ES" sz="5400" b="1" cap="none" spc="0" dirty="0" smtClean="0">
                <a:ln w="13462">
                  <a:solidFill>
                    <a:schemeClr val="bg1"/>
                  </a:solidFill>
                  <a:prstDash val="solid"/>
                </a:ln>
                <a:solidFill>
                  <a:schemeClr val="accent1">
                    <a:lumMod val="75000"/>
                  </a:schemeClr>
                </a:solidFill>
                <a:effectLst>
                  <a:outerShdw dist="38100" dir="2700000" algn="bl" rotWithShape="0">
                    <a:schemeClr val="accent5"/>
                  </a:outerShdw>
                </a:effectLst>
              </a:rPr>
              <a:t>PLAN INTEGRAL</a:t>
            </a:r>
          </a:p>
          <a:p>
            <a:pPr algn="ctr"/>
            <a:r>
              <a:rPr lang="es-ES" sz="5400" b="1" cap="none" spc="0" dirty="0" smtClean="0">
                <a:ln w="13462">
                  <a:solidFill>
                    <a:schemeClr val="bg1"/>
                  </a:solidFill>
                  <a:prstDash val="solid"/>
                </a:ln>
                <a:solidFill>
                  <a:schemeClr val="accent1">
                    <a:lumMod val="75000"/>
                  </a:schemeClr>
                </a:solidFill>
                <a:effectLst>
                  <a:outerShdw dist="38100" dir="2700000" algn="bl" rotWithShape="0">
                    <a:schemeClr val="accent5"/>
                  </a:outerShdw>
                </a:effectLst>
              </a:rPr>
              <a:t> DE SEGURIDAD ESCOLAR</a:t>
            </a:r>
          </a:p>
          <a:p>
            <a:pPr algn="ctr"/>
            <a:r>
              <a:rPr lang="es-ES" sz="5400" b="1" dirty="0" smtClean="0">
                <a:ln w="13462">
                  <a:solidFill>
                    <a:schemeClr val="bg1"/>
                  </a:solidFill>
                  <a:prstDash val="solid"/>
                </a:ln>
                <a:solidFill>
                  <a:schemeClr val="accent1">
                    <a:lumMod val="75000"/>
                  </a:schemeClr>
                </a:solidFill>
                <a:effectLst>
                  <a:outerShdw dist="38100" dir="2700000" algn="bl" rotWithShape="0">
                    <a:schemeClr val="accent5"/>
                  </a:outerShdw>
                </a:effectLst>
              </a:rPr>
              <a:t>PISE</a:t>
            </a:r>
          </a:p>
          <a:p>
            <a:pPr algn="ctr"/>
            <a:r>
              <a:rPr lang="es-ES" sz="5400" b="1" dirty="0" smtClean="0">
                <a:ln w="13462">
                  <a:solidFill>
                    <a:schemeClr val="bg1"/>
                  </a:solidFill>
                  <a:prstDash val="solid"/>
                </a:ln>
                <a:solidFill>
                  <a:schemeClr val="accent1">
                    <a:lumMod val="75000"/>
                  </a:schemeClr>
                </a:solidFill>
                <a:effectLst>
                  <a:outerShdw dist="38100" dir="2700000" algn="bl" rotWithShape="0">
                    <a:schemeClr val="accent5"/>
                  </a:outerShdw>
                </a:effectLst>
              </a:rPr>
              <a:t>ESCUELA LAUDELINA ARANEDA</a:t>
            </a:r>
          </a:p>
        </p:txBody>
      </p:sp>
      <p:pic>
        <p:nvPicPr>
          <p:cNvPr id="3" name="Imagen 2"/>
          <p:cNvPicPr>
            <a:picLocks noChangeAspect="1"/>
          </p:cNvPicPr>
          <p:nvPr/>
        </p:nvPicPr>
        <p:blipFill>
          <a:blip r:embed="rId3"/>
          <a:stretch>
            <a:fillRect/>
          </a:stretch>
        </p:blipFill>
        <p:spPr>
          <a:xfrm>
            <a:off x="609522" y="0"/>
            <a:ext cx="1345594" cy="1283964"/>
          </a:xfrm>
          <a:prstGeom prst="rect">
            <a:avLst/>
          </a:prstGeom>
        </p:spPr>
      </p:pic>
      <p:pic>
        <p:nvPicPr>
          <p:cNvPr id="4" name="Imagen 3"/>
          <p:cNvPicPr>
            <a:picLocks noChangeAspect="1"/>
          </p:cNvPicPr>
          <p:nvPr/>
        </p:nvPicPr>
        <p:blipFill>
          <a:blip r:embed="rId4"/>
          <a:stretch>
            <a:fillRect/>
          </a:stretch>
        </p:blipFill>
        <p:spPr>
          <a:xfrm>
            <a:off x="228331" y="1425822"/>
            <a:ext cx="5218628" cy="835224"/>
          </a:xfrm>
          <a:prstGeom prst="rect">
            <a:avLst/>
          </a:prstGeom>
        </p:spPr>
      </p:pic>
    </p:spTree>
    <p:custDataLst>
      <p:tags r:id="rId1"/>
    </p:custDataLst>
    <p:extLst>
      <p:ext uri="{BB962C8B-B14F-4D97-AF65-F5344CB8AC3E}">
        <p14:creationId xmlns:p14="http://schemas.microsoft.com/office/powerpoint/2010/main" val="3682249579"/>
      </p:ext>
    </p:extLst>
  </p:cSld>
  <p:clrMapOvr>
    <a:masterClrMapping/>
  </p:clrMapOvr>
  <mc:AlternateContent xmlns:mc="http://schemas.openxmlformats.org/markup-compatibility/2006" xmlns:p14="http://schemas.microsoft.com/office/powerpoint/2010/main">
    <mc:Choice Requires="p14">
      <p:transition spd="slow" p14:dur="2000" advTm="11639"/>
    </mc:Choice>
    <mc:Fallback xmlns="">
      <p:transition spd="slow" advTm="11639"/>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0" y="0"/>
            <a:ext cx="12192000" cy="6858000"/>
          </a:xfrm>
          <a:prstGeom prst="rect">
            <a:avLst/>
          </a:prstGeom>
        </p:spPr>
      </p:pic>
      <p:pic>
        <p:nvPicPr>
          <p:cNvPr id="2" name="Imagen 1"/>
          <p:cNvPicPr>
            <a:picLocks noChangeAspect="1"/>
          </p:cNvPicPr>
          <p:nvPr/>
        </p:nvPicPr>
        <p:blipFill>
          <a:blip r:embed="rId4"/>
          <a:stretch>
            <a:fillRect/>
          </a:stretch>
        </p:blipFill>
        <p:spPr>
          <a:xfrm>
            <a:off x="599479" y="-85982"/>
            <a:ext cx="1012279" cy="965915"/>
          </a:xfrm>
          <a:prstGeom prst="rect">
            <a:avLst/>
          </a:prstGeom>
        </p:spPr>
      </p:pic>
      <p:pic>
        <p:nvPicPr>
          <p:cNvPr id="5" name="Imagen 4"/>
          <p:cNvPicPr>
            <a:picLocks noChangeAspect="1"/>
          </p:cNvPicPr>
          <p:nvPr/>
        </p:nvPicPr>
        <p:blipFill>
          <a:blip r:embed="rId5"/>
          <a:stretch>
            <a:fillRect/>
          </a:stretch>
        </p:blipFill>
        <p:spPr>
          <a:xfrm>
            <a:off x="0" y="879933"/>
            <a:ext cx="5224725" cy="835224"/>
          </a:xfrm>
          <a:prstGeom prst="rect">
            <a:avLst/>
          </a:prstGeom>
        </p:spPr>
      </p:pic>
      <p:pic>
        <p:nvPicPr>
          <p:cNvPr id="6" name="Imagen 5"/>
          <p:cNvPicPr>
            <a:picLocks noChangeAspect="1"/>
          </p:cNvPicPr>
          <p:nvPr/>
        </p:nvPicPr>
        <p:blipFill>
          <a:blip r:embed="rId6"/>
          <a:stretch>
            <a:fillRect/>
          </a:stretch>
        </p:blipFill>
        <p:spPr>
          <a:xfrm>
            <a:off x="309093" y="5349627"/>
            <a:ext cx="1655837" cy="1365451"/>
          </a:xfrm>
          <a:prstGeom prst="rect">
            <a:avLst/>
          </a:prstGeom>
        </p:spPr>
      </p:pic>
    </p:spTree>
    <p:custDataLst>
      <p:tags r:id="rId1"/>
    </p:custDataLst>
    <p:extLst>
      <p:ext uri="{BB962C8B-B14F-4D97-AF65-F5344CB8AC3E}">
        <p14:creationId xmlns:p14="http://schemas.microsoft.com/office/powerpoint/2010/main" val="1191784550"/>
      </p:ext>
    </p:extLst>
  </p:cSld>
  <p:clrMapOvr>
    <a:masterClrMapping/>
  </p:clrMapOvr>
  <mc:AlternateContent xmlns:mc="http://schemas.openxmlformats.org/markup-compatibility/2006" xmlns:p14="http://schemas.microsoft.com/office/powerpoint/2010/main">
    <mc:Choice Requires="p14">
      <p:transition spd="slow" p14:dur="2000" advTm="7343"/>
    </mc:Choice>
    <mc:Fallback xmlns="">
      <p:transition spd="slow" advTm="7343"/>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8|4.1|2.3|1.6|1.2"/>
</p:tagLst>
</file>

<file path=ppt/tags/tag2.xml><?xml version="1.0" encoding="utf-8"?>
<p:tagLst xmlns:a="http://schemas.openxmlformats.org/drawingml/2006/main" xmlns:r="http://schemas.openxmlformats.org/officeDocument/2006/relationships" xmlns:p="http://schemas.openxmlformats.org/presentationml/2006/main">
  <p:tag name="TIMING" val="|1.3|2.1|3.6|1.3"/>
</p:tagLst>
</file>

<file path=ppt/tags/tag3.xml><?xml version="1.0" encoding="utf-8"?>
<p:tagLst xmlns:a="http://schemas.openxmlformats.org/drawingml/2006/main" xmlns:r="http://schemas.openxmlformats.org/officeDocument/2006/relationships" xmlns:p="http://schemas.openxmlformats.org/presentationml/2006/main">
  <p:tag name="TIMING" val="|0.7|3|3.3|1.8|2|1.9|2.7|1.9"/>
</p:tagLst>
</file>

<file path=ppt/tags/tag4.xml><?xml version="1.0" encoding="utf-8"?>
<p:tagLst xmlns:a="http://schemas.openxmlformats.org/drawingml/2006/main" xmlns:r="http://schemas.openxmlformats.org/officeDocument/2006/relationships" xmlns:p="http://schemas.openxmlformats.org/presentationml/2006/main">
  <p:tag name="TIMING" val="|0.8|1.4|2.4|1.9|1.8|2.2|0.5"/>
</p:tagLst>
</file>

<file path=ppt/tags/tag5.xml><?xml version="1.0" encoding="utf-8"?>
<p:tagLst xmlns:a="http://schemas.openxmlformats.org/drawingml/2006/main" xmlns:r="http://schemas.openxmlformats.org/officeDocument/2006/relationships" xmlns:p="http://schemas.openxmlformats.org/presentationml/2006/main">
  <p:tag name="TIMING" val="|0.7|2.3|1.4|1.1"/>
</p:tagLst>
</file>

<file path=ppt/tags/tag6.xml><?xml version="1.0" encoding="utf-8"?>
<p:tagLst xmlns:a="http://schemas.openxmlformats.org/drawingml/2006/main" xmlns:r="http://schemas.openxmlformats.org/officeDocument/2006/relationships" xmlns:p="http://schemas.openxmlformats.org/presentationml/2006/main">
  <p:tag name="TIMING" val="|0.4|4.6|1.2|1.8|2.1|2.3|1.1|0.6"/>
</p:tagLst>
</file>

<file path=ppt/tags/tag7.xml><?xml version="1.0" encoding="utf-8"?>
<p:tagLst xmlns:a="http://schemas.openxmlformats.org/drawingml/2006/main" xmlns:r="http://schemas.openxmlformats.org/officeDocument/2006/relationships" xmlns:p="http://schemas.openxmlformats.org/presentationml/2006/main">
  <p:tag name="TIMING" val="|0.8|2.7|3.2|3.9|2.2|3.3|1.3|1.7|1.7|1.8|2.3|1.1"/>
</p:tagLst>
</file>

<file path=ppt/tags/tag8.xml><?xml version="1.0" encoding="utf-8"?>
<p:tagLst xmlns:a="http://schemas.openxmlformats.org/drawingml/2006/main" xmlns:r="http://schemas.openxmlformats.org/officeDocument/2006/relationships" xmlns:p="http://schemas.openxmlformats.org/presentationml/2006/main">
  <p:tag name="TIMING" val="|0.5|17.2|2.6|2.7|0.9"/>
</p:tagLst>
</file>

<file path=ppt/tags/tag9.xml><?xml version="1.0" encoding="utf-8"?>
<p:tagLst xmlns:a="http://schemas.openxmlformats.org/drawingml/2006/main" xmlns:r="http://schemas.openxmlformats.org/officeDocument/2006/relationships" xmlns:p="http://schemas.openxmlformats.org/presentationml/2006/main">
  <p:tag name="TIMING" val="|1.2|12.3|7.6"/>
</p:tagLst>
</file>

<file path=ppt/tags/tag10.xml><?xml version="1.0" encoding="utf-8"?>
<p:tagLst xmlns:a="http://schemas.openxmlformats.org/drawingml/2006/main" xmlns:r="http://schemas.openxmlformats.org/officeDocument/2006/relationships" xmlns:p="http://schemas.openxmlformats.org/presentationml/2006/main">
  <p:tag name="TIMING" val="|0.5|10.8|2.2|1.4"/>
</p:tagLst>
</file>

<file path=ppt/tags/tag11.xml><?xml version="1.0" encoding="utf-8"?>
<p:tagLst xmlns:a="http://schemas.openxmlformats.org/drawingml/2006/main" xmlns:r="http://schemas.openxmlformats.org/officeDocument/2006/relationships" xmlns:p="http://schemas.openxmlformats.org/presentationml/2006/main">
  <p:tag name="TIMING" val="|0.8|14.5"/>
</p:tagLst>
</file>

<file path=ppt/tags/tag12.xml><?xml version="1.0" encoding="utf-8"?>
<p:tagLst xmlns:a="http://schemas.openxmlformats.org/drawingml/2006/main" xmlns:r="http://schemas.openxmlformats.org/officeDocument/2006/relationships" xmlns:p="http://schemas.openxmlformats.org/presentationml/2006/main">
  <p:tag name="TIMING" val="|0.5|7.5|7.2"/>
</p:tagLst>
</file>

<file path=ppt/tags/tag13.xml><?xml version="1.0" encoding="utf-8"?>
<p:tagLst xmlns:a="http://schemas.openxmlformats.org/drawingml/2006/main" xmlns:r="http://schemas.openxmlformats.org/officeDocument/2006/relationships" xmlns:p="http://schemas.openxmlformats.org/presentationml/2006/main">
  <p:tag name="TIMING" val="|0.8"/>
</p:tagLst>
</file>

<file path=ppt/tags/tag14.xml><?xml version="1.0" encoding="utf-8"?>
<p:tagLst xmlns:a="http://schemas.openxmlformats.org/drawingml/2006/main" xmlns:r="http://schemas.openxmlformats.org/officeDocument/2006/relationships" xmlns:p="http://schemas.openxmlformats.org/presentationml/2006/main">
  <p:tag name="TIMING" val="|0.8|5.7|2.3|1.5"/>
</p:tagLst>
</file>

<file path=ppt/tags/tag15.xml><?xml version="1.0" encoding="utf-8"?>
<p:tagLst xmlns:a="http://schemas.openxmlformats.org/drawingml/2006/main" xmlns:r="http://schemas.openxmlformats.org/officeDocument/2006/relationships" xmlns:p="http://schemas.openxmlformats.org/presentationml/2006/main">
  <p:tag name="TIMING" val="|0.5|8|15"/>
</p:tagLst>
</file>

<file path=ppt/tags/tag16.xml><?xml version="1.0" encoding="utf-8"?>
<p:tagLst xmlns:a="http://schemas.openxmlformats.org/drawingml/2006/main" xmlns:r="http://schemas.openxmlformats.org/officeDocument/2006/relationships" xmlns:p="http://schemas.openxmlformats.org/presentationml/2006/main">
  <p:tag name="TIMING" val="|0.4|12.6|5.1|1.4"/>
</p:tagLst>
</file>

<file path=ppt/tags/tag17.xml><?xml version="1.0" encoding="utf-8"?>
<p:tagLst xmlns:a="http://schemas.openxmlformats.org/drawingml/2006/main" xmlns:r="http://schemas.openxmlformats.org/officeDocument/2006/relationships" xmlns:p="http://schemas.openxmlformats.org/presentationml/2006/main">
  <p:tag name="TIMING" val="|0.8|12.5|2.3"/>
</p:tagLst>
</file>

<file path=ppt/tags/tag18.xml><?xml version="1.0" encoding="utf-8"?>
<p:tagLst xmlns:a="http://schemas.openxmlformats.org/drawingml/2006/main" xmlns:r="http://schemas.openxmlformats.org/officeDocument/2006/relationships" xmlns:p="http://schemas.openxmlformats.org/presentationml/2006/main">
  <p:tag name="TIMING" val="|0.9|4.6|2|1.6"/>
</p:tagLst>
</file>

<file path=ppt/tags/tag19.xml><?xml version="1.0" encoding="utf-8"?>
<p:tagLst xmlns:a="http://schemas.openxmlformats.org/drawingml/2006/main" xmlns:r="http://schemas.openxmlformats.org/officeDocument/2006/relationships" xmlns:p="http://schemas.openxmlformats.org/presentationml/2006/main">
  <p:tag name="TIMING" val="|0.4|18.8|1"/>
</p:tagLst>
</file>

<file path=ppt/tags/tag20.xml><?xml version="1.0" encoding="utf-8"?>
<p:tagLst xmlns:a="http://schemas.openxmlformats.org/drawingml/2006/main" xmlns:r="http://schemas.openxmlformats.org/officeDocument/2006/relationships" xmlns:p="http://schemas.openxmlformats.org/presentationml/2006/main">
  <p:tag name="TIMING" val="|0.5|12.9|3.4"/>
</p:tagLst>
</file>

<file path=ppt/tags/tag21.xml><?xml version="1.0" encoding="utf-8"?>
<p:tagLst xmlns:a="http://schemas.openxmlformats.org/drawingml/2006/main" xmlns:r="http://schemas.openxmlformats.org/officeDocument/2006/relationships" xmlns:p="http://schemas.openxmlformats.org/presentationml/2006/main">
  <p:tag name="TIMING" val="|0.5|15.8|4.5|0.7"/>
</p:tagLst>
</file>

<file path=ppt/tags/tag22.xml><?xml version="1.0" encoding="utf-8"?>
<p:tagLst xmlns:a="http://schemas.openxmlformats.org/drawingml/2006/main" xmlns:r="http://schemas.openxmlformats.org/officeDocument/2006/relationships" xmlns:p="http://schemas.openxmlformats.org/presentationml/2006/main">
  <p:tag name="TIMING" val="|0.5|12|1|4.4"/>
</p:tagLst>
</file>

<file path=ppt/tags/tag23.xml><?xml version="1.0" encoding="utf-8"?>
<p:tagLst xmlns:a="http://schemas.openxmlformats.org/drawingml/2006/main" xmlns:r="http://schemas.openxmlformats.org/officeDocument/2006/relationships" xmlns:p="http://schemas.openxmlformats.org/presentationml/2006/main">
  <p:tag name="TIMING" val="|0.5|9.2|0.6"/>
</p:tagLst>
</file>

<file path=ppt/tags/tag24.xml><?xml version="1.0" encoding="utf-8"?>
<p:tagLst xmlns:a="http://schemas.openxmlformats.org/drawingml/2006/main" xmlns:r="http://schemas.openxmlformats.org/officeDocument/2006/relationships" xmlns:p="http://schemas.openxmlformats.org/presentationml/2006/main">
  <p:tag name="TIMING" val="|0.4|10.3"/>
</p:tagLst>
</file>

<file path=ppt/tags/tag25.xml><?xml version="1.0" encoding="utf-8"?>
<p:tagLst xmlns:a="http://schemas.openxmlformats.org/drawingml/2006/main" xmlns:r="http://schemas.openxmlformats.org/officeDocument/2006/relationships" xmlns:p="http://schemas.openxmlformats.org/presentationml/2006/main">
  <p:tag name="TIMING" val="|0.9"/>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1314</TotalTime>
  <Words>1610</Words>
  <Application>Microsoft Office PowerPoint</Application>
  <PresentationFormat>Panorámica</PresentationFormat>
  <Paragraphs>258</Paragraphs>
  <Slides>25</Slides>
  <Notes>1</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25</vt:i4>
      </vt:variant>
    </vt:vector>
  </HeadingPairs>
  <TitlesOfParts>
    <vt:vector size="33" baseType="lpstr">
      <vt:lpstr>Arial</vt:lpstr>
      <vt:lpstr>Arial Black</vt:lpstr>
      <vt:lpstr>Calibri</vt:lpstr>
      <vt:lpstr>Calibri Light</vt:lpstr>
      <vt:lpstr>Symbol</vt:lpstr>
      <vt:lpstr>Times New Roman</vt:lpstr>
      <vt:lpstr>Wingdings</vt:lpstr>
      <vt:lpstr>Tema de Office</vt:lpstr>
      <vt:lpstr>Presentación de PowerPoint</vt:lpstr>
      <vt:lpstr>Presentación de PowerPoint</vt:lpstr>
      <vt:lpstr>Presentación de PowerPoint</vt:lpstr>
      <vt:lpstr>Medidas para prevenir el contagio al interior del Establecimiento Escolar.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marcela castillo ibarra</dc:creator>
  <cp:lastModifiedBy>marcela castillo ibarra</cp:lastModifiedBy>
  <cp:revision>116</cp:revision>
  <dcterms:created xsi:type="dcterms:W3CDTF">2020-10-09T14:41:56Z</dcterms:created>
  <dcterms:modified xsi:type="dcterms:W3CDTF">2021-02-28T20:19:55Z</dcterms:modified>
</cp:coreProperties>
</file>